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259" r:id="rId5"/>
    <p:sldId id="261" r:id="rId6"/>
    <p:sldId id="262" r:id="rId7"/>
    <p:sldId id="257" r:id="rId8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 autoAdjust="0"/>
    <p:restoredTop sz="94718"/>
  </p:normalViewPr>
  <p:slideViewPr>
    <p:cSldViewPr>
      <p:cViewPr varScale="1">
        <p:scale>
          <a:sx n="118" d="100"/>
          <a:sy n="118" d="100"/>
        </p:scale>
        <p:origin x="376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28.06.2020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3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698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543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075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9051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177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38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28.06.2020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edebiyatciyim.com/mulakat-nedir-mulakatin-ozellikler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edebiyatciyim.com/tanzimat-donemi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4" Type="http://schemas.openxmlformats.org/officeDocument/2006/relationships/image" Target="../media/image1.jpg"/><Relationship Id="rId5" Type="http://schemas.openxmlformats.org/officeDocument/2006/relationships/hyperlink" Target="https://www.edebiyatciyim.com/" TargetMode="Externa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788902" y="0"/>
            <a:ext cx="1623393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MÜLAKAT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Herhangi bir konu üzerinde sanat, edebiyat, spor, siyaset, bilim gibi alanlarda ün yapmış kişilerle soru-cevap şeklinde yapılan konuşmalara </a:t>
            </a:r>
            <a:r>
              <a:rPr lang="tr-TR" sz="2400" b="1" dirty="0">
                <a:hlinkClick r:id="rId3"/>
              </a:rPr>
              <a:t>mülakat</a:t>
            </a:r>
            <a:r>
              <a:rPr lang="tr-TR" sz="2400" dirty="0"/>
              <a:t> denir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Haber alma, bilgi edinme yollarından olan mülakatta başarıyı </a:t>
            </a:r>
            <a:r>
              <a:rPr lang="tr-TR" sz="2400" dirty="0" smtClean="0"/>
              <a:t>yakalamak, </a:t>
            </a:r>
            <a:r>
              <a:rPr lang="tr-TR" sz="2400" dirty="0"/>
              <a:t>kişinin önceden hazırlık yapmasına ve soruları ustaca bir şekilde hazırlamasına bağladır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Bir yanlış kalıplaşma sonucunda günlük hayatta mülakat türünün isminin kullanması yerine röportaj sözcüğü kullanılır hale gelmiştir.</a:t>
            </a:r>
            <a:endParaRPr lang="tr-TR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2867207" y="3735"/>
            <a:ext cx="3466783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MÜLAKAT ÖZELLİKLERİ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→ Bir sanatçıyı daha iyi tanımamızı sağladığından önemli bir türdür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→ Bilgi verme, tanıtma gibi amaçları olduğundan öğretici metinlerdendir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→ Öncesinde titiz ve ayrıntılı bir hazırlık çalışması gerektirir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→ Anlatımın sade ve açık olmasına dikkat edilir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→ Kişinin konuşmaları değiştirilmeden ve yorumlanmadan olduğu gibi aktarılır.</a:t>
            </a:r>
          </a:p>
        </p:txBody>
      </p:sp>
    </p:spTree>
    <p:extLst>
      <p:ext uri="{BB962C8B-B14F-4D97-AF65-F5344CB8AC3E}">
        <p14:creationId xmlns:p14="http://schemas.microsoft.com/office/powerpoint/2010/main" val="212790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2867207" y="3735"/>
            <a:ext cx="3466783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MÜLAKAT ÖZELLİKLERİ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→ Söyleşmeye bağlı anlatım türünden yararlanılır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→ Sorular öncesinden büyük bir ustalıkla hazırlanmalıdır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→ Üzerinde konuşulan konu toplumu ilgilendiren, toplumun ilgisini çekecek türde olur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→ Üzerinde konuşulacak olan konunun uzmanlarıyla mülakat yapılır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→ Bu türde konuşan kadar mülakatı yapan kişi de önemlidir. T</a:t>
            </a:r>
            <a:r>
              <a:rPr lang="tr-TR" sz="2400" dirty="0" smtClean="0"/>
              <a:t>oplumun merak ettiği ya da ilgili çekici konulara yönelik sorular yöneltilir.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5911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2867207" y="3735"/>
            <a:ext cx="3466783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MÜLAKAT ÖZELLİKLERİ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→ </a:t>
            </a:r>
            <a:r>
              <a:rPr lang="tr-TR" sz="2400" dirty="0"/>
              <a:t>Mülakatı yapacak kişinin kibar ve nazik olması gerekir, konuşma üslubu burada önem arz eder. Sorular, karşı tarafı incitmeyecek bir şekilde </a:t>
            </a:r>
            <a:r>
              <a:rPr lang="tr-TR" sz="2400" dirty="0" smtClean="0"/>
              <a:t>sorulmalıdır.</a:t>
            </a:r>
          </a:p>
          <a:p>
            <a:endParaRPr lang="tr-TR" sz="2400" dirty="0"/>
          </a:p>
          <a:p>
            <a:r>
              <a:rPr lang="tr-TR" sz="2400" dirty="0"/>
              <a:t>→ Asıl amaç bilgi vermek olduğundan genellikle dil </a:t>
            </a:r>
            <a:r>
              <a:rPr lang="tr-TR" sz="2400" dirty="0" err="1"/>
              <a:t>göndergesel</a:t>
            </a:r>
            <a:r>
              <a:rPr lang="tr-TR" sz="2400" dirty="0"/>
              <a:t> işlevde kullanılır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→ Aslında yazılı olan bu tür günümüzde görüntülü olarak da aktarıldığından sözlü anlatım tür özelliği de taşımaktadır.</a:t>
            </a:r>
          </a:p>
        </p:txBody>
      </p:sp>
    </p:spTree>
    <p:extLst>
      <p:ext uri="{BB962C8B-B14F-4D97-AF65-F5344CB8AC3E}">
        <p14:creationId xmlns:p14="http://schemas.microsoft.com/office/powerpoint/2010/main" val="46562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2019636" y="0"/>
            <a:ext cx="5161926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MÜLAKATIN HAZIRLIK AŞAMALARI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1"/>
            <a:ext cx="8540353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900" indent="-234900">
              <a:buFont typeface="Wingdings" charset="2"/>
              <a:buChar char="ü"/>
            </a:pPr>
            <a:r>
              <a:rPr lang="tr-TR" sz="1900" dirty="0"/>
              <a:t>Konuşulacak kişinin </a:t>
            </a:r>
            <a:r>
              <a:rPr lang="tr-TR" sz="1900" dirty="0" smtClean="0"/>
              <a:t>belirlenmesi ve iznin alınması</a:t>
            </a:r>
            <a:br>
              <a:rPr lang="tr-TR" sz="1900" dirty="0" smtClean="0"/>
            </a:br>
            <a:endParaRPr lang="tr-TR" sz="1900" dirty="0" smtClean="0"/>
          </a:p>
          <a:p>
            <a:pPr marL="270900" indent="-234900">
              <a:buFont typeface="Wingdings" charset="2"/>
              <a:buChar char="ü"/>
            </a:pPr>
            <a:r>
              <a:rPr lang="tr-TR" sz="1900" dirty="0" smtClean="0"/>
              <a:t>Konunun belirlenmesi</a:t>
            </a:r>
          </a:p>
          <a:p>
            <a:pPr marL="270900" indent="-234900">
              <a:buFont typeface="Wingdings" charset="2"/>
              <a:buChar char="ü"/>
            </a:pPr>
            <a:endParaRPr lang="tr-TR" sz="1900" dirty="0"/>
          </a:p>
          <a:p>
            <a:pPr marL="270900" indent="-234900">
              <a:buFont typeface="Wingdings" charset="2"/>
              <a:buChar char="ü"/>
            </a:pPr>
            <a:r>
              <a:rPr lang="tr-TR" sz="1900" dirty="0" smtClean="0"/>
              <a:t>Konuyla ilgili araştırmanın yapılması</a:t>
            </a:r>
          </a:p>
          <a:p>
            <a:pPr marL="270900" indent="-234900">
              <a:buFont typeface="Wingdings" charset="2"/>
              <a:buChar char="ü"/>
            </a:pPr>
            <a:endParaRPr lang="tr-TR" sz="1900" dirty="0"/>
          </a:p>
          <a:p>
            <a:pPr marL="270900" indent="-234900">
              <a:buFont typeface="Wingdings" charset="2"/>
              <a:buChar char="ü"/>
            </a:pPr>
            <a:r>
              <a:rPr lang="tr-TR" sz="1900" dirty="0" smtClean="0"/>
              <a:t>Kişiyle ilgili araştırma yapılması</a:t>
            </a:r>
          </a:p>
          <a:p>
            <a:pPr marL="270900" indent="-234900">
              <a:buFont typeface="Wingdings" charset="2"/>
              <a:buChar char="ü"/>
            </a:pPr>
            <a:endParaRPr lang="tr-TR" sz="1900" dirty="0"/>
          </a:p>
          <a:p>
            <a:pPr marL="270900" indent="-234900">
              <a:buFont typeface="Wingdings" charset="2"/>
              <a:buChar char="ü"/>
            </a:pPr>
            <a:r>
              <a:rPr lang="tr-TR" sz="1900" dirty="0" smtClean="0"/>
              <a:t>Titizlikle sorular hazırlanır.</a:t>
            </a:r>
          </a:p>
          <a:p>
            <a:pPr marL="270900" indent="-234900">
              <a:buFont typeface="Wingdings" charset="2"/>
              <a:buChar char="ü"/>
            </a:pPr>
            <a:endParaRPr lang="tr-TR" sz="1900" dirty="0" smtClean="0"/>
          </a:p>
          <a:p>
            <a:pPr marL="270900" indent="-234900">
              <a:buFont typeface="Wingdings" charset="2"/>
              <a:buChar char="ü"/>
            </a:pPr>
            <a:r>
              <a:rPr lang="tr-TR" sz="1900" dirty="0" smtClean="0"/>
              <a:t>Yapılacak mülakatın </a:t>
            </a:r>
            <a:r>
              <a:rPr lang="tr-TR" sz="1900" dirty="0"/>
              <a:t>yerinin ve saatinin </a:t>
            </a:r>
            <a:r>
              <a:rPr lang="tr-TR" sz="1900" dirty="0" smtClean="0"/>
              <a:t>belirlenmesi</a:t>
            </a:r>
          </a:p>
          <a:p>
            <a:pPr marL="270900" indent="-234900">
              <a:buFont typeface="Wingdings" charset="2"/>
              <a:buChar char="ü"/>
            </a:pPr>
            <a:endParaRPr lang="tr-TR" sz="1900" dirty="0"/>
          </a:p>
          <a:p>
            <a:pPr marL="270900" indent="-234900">
              <a:buFont typeface="Wingdings" charset="2"/>
              <a:buChar char="ü"/>
            </a:pPr>
            <a:r>
              <a:rPr lang="tr-TR" sz="1900" dirty="0"/>
              <a:t>Daha önce belirlenen randevu detaylarına </a:t>
            </a:r>
            <a:r>
              <a:rPr lang="tr-TR" sz="1900" dirty="0" smtClean="0"/>
              <a:t>uymak</a:t>
            </a:r>
          </a:p>
          <a:p>
            <a:pPr marL="270900" indent="-234900">
              <a:buFont typeface="Wingdings" charset="2"/>
              <a:buChar char="ü"/>
            </a:pPr>
            <a:endParaRPr lang="tr-TR" sz="1900" dirty="0" smtClean="0"/>
          </a:p>
          <a:p>
            <a:pPr marL="270900" indent="-234900">
              <a:buFont typeface="Wingdings" charset="2"/>
              <a:buChar char="ü"/>
            </a:pPr>
            <a:r>
              <a:rPr lang="tr-TR" sz="1900" dirty="0" smtClean="0"/>
              <a:t>Mülakatı gerçekleştirmek ve kamuoyuna duyurmak</a:t>
            </a:r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132257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2215683" y="0"/>
            <a:ext cx="4769832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800" smtClean="0"/>
              <a:t>TÜRK EDEBİYATI’NDA MÜLAKAT</a:t>
            </a:r>
            <a:endParaRPr lang="tr-TR" sz="28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208111" y="523220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İlk mülakat örnekleri gazetelerin çıkmaya başladığı </a:t>
            </a:r>
            <a:r>
              <a:rPr lang="tr-TR" sz="2400" dirty="0" smtClean="0">
                <a:hlinkClick r:id="rId3"/>
              </a:rPr>
              <a:t>Tanzimat Dönemi</a:t>
            </a:r>
            <a:r>
              <a:rPr lang="tr-TR" sz="2400" dirty="0" smtClean="0"/>
              <a:t>’nde verilmiştir.</a:t>
            </a:r>
          </a:p>
          <a:p>
            <a:endParaRPr lang="tr-TR" sz="2400" dirty="0"/>
          </a:p>
          <a:p>
            <a:r>
              <a:rPr lang="tr-TR" sz="2400" dirty="0" smtClean="0"/>
              <a:t>Başarılı örnekleri ise Cumhuriyet Dönemi’nde verilmeye başlanmıştır.</a:t>
            </a:r>
          </a:p>
          <a:p>
            <a:endParaRPr lang="tr-TR" sz="2400" dirty="0"/>
          </a:p>
          <a:p>
            <a:r>
              <a:rPr lang="tr-TR" sz="2400" dirty="0"/>
              <a:t>D</a:t>
            </a:r>
            <a:r>
              <a:rPr lang="tr-TR" sz="2400" dirty="0" smtClean="0"/>
              <a:t>öneminin </a:t>
            </a:r>
            <a:r>
              <a:rPr lang="tr-TR" sz="2400" dirty="0"/>
              <a:t>ünlü sanatçılarıyla yaptığı görüşmeleri çeşitli dergi ve gazetelerde yayımlayan Ruşen </a:t>
            </a:r>
            <a:r>
              <a:rPr lang="tr-TR" sz="2400" dirty="0" smtClean="0"/>
              <a:t>Eşref, bu konuda ön plana çıkmıştır.</a:t>
            </a:r>
          </a:p>
          <a:p>
            <a:endParaRPr lang="tr-TR" sz="2400" dirty="0"/>
          </a:p>
          <a:p>
            <a:r>
              <a:rPr lang="tr-TR" sz="2400" dirty="0"/>
              <a:t>Hikmet Feridun Es, Mustafa Baydar, </a:t>
            </a:r>
            <a:r>
              <a:rPr lang="tr-TR" sz="2400" dirty="0" err="1"/>
              <a:t>Gavsi</a:t>
            </a:r>
            <a:r>
              <a:rPr lang="tr-TR" sz="2400" dirty="0"/>
              <a:t> </a:t>
            </a:r>
            <a:r>
              <a:rPr lang="tr-TR" sz="2400" dirty="0" err="1"/>
              <a:t>Ozansoy</a:t>
            </a:r>
            <a:r>
              <a:rPr lang="tr-TR" sz="2400" dirty="0"/>
              <a:t>, Yaşar Nabi Nayır, Abdi İpekçi, Yaşar </a:t>
            </a:r>
            <a:r>
              <a:rPr lang="tr-TR" sz="2400" dirty="0" smtClean="0"/>
              <a:t>Kemal de bu türde eserler vermiştir.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3107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280</Words>
  <Application>Microsoft Macintosh PowerPoint</Application>
  <PresentationFormat>Ekran Gösterisi (16:9)</PresentationFormat>
  <Paragraphs>63</Paragraphs>
  <Slides>7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Print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Kullanıcısı</cp:lastModifiedBy>
  <cp:revision>107</cp:revision>
  <dcterms:created xsi:type="dcterms:W3CDTF">2013-01-27T12:21:31Z</dcterms:created>
  <dcterms:modified xsi:type="dcterms:W3CDTF">2020-06-28T14:06:33Z</dcterms:modified>
</cp:coreProperties>
</file>