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 autoAdjust="0"/>
    <p:restoredTop sz="94632"/>
  </p:normalViewPr>
  <p:slideViewPr>
    <p:cSldViewPr>
      <p:cViewPr varScale="1">
        <p:scale>
          <a:sx n="140" d="100"/>
          <a:sy n="140" d="100"/>
        </p:scale>
        <p:origin x="200" y="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423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554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79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292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iletisim-nedir-iletisimin-ogel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21856" y="0"/>
            <a:ext cx="275748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İLETİŞİM ÖGELERİ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Duygu ve düşüncelerin karşı taraftaki kişiye konuşma, yazı, işaret, jest ve mimik gibi çeşitli yollarla aktarılması sürecine </a:t>
            </a:r>
            <a:r>
              <a:rPr lang="tr-TR" sz="2400" b="1" i="1" dirty="0">
                <a:hlinkClick r:id="rId3"/>
              </a:rPr>
              <a:t>iletişim</a:t>
            </a:r>
            <a:r>
              <a:rPr lang="tr-TR" sz="2400" dirty="0"/>
              <a:t> denir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İnsanlar toplu bir halde yaşadıklarından, her türlü düşünce ve duyguyu başkalarına aktarma ihtiyacını tarih boyunca hissetmiştir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İletişimin gerçekleşebilmesi için gönderici, </a:t>
            </a:r>
            <a:r>
              <a:rPr lang="tr-TR" sz="2400" dirty="0"/>
              <a:t>alıcı, ileti, kanal, geri bildirim, kod ve </a:t>
            </a:r>
            <a:r>
              <a:rPr lang="tr-TR" sz="2400" dirty="0" smtClean="0"/>
              <a:t>bağlam </a:t>
            </a:r>
            <a:r>
              <a:rPr lang="tr-TR" sz="2400" dirty="0"/>
              <a:t>gibi temel </a:t>
            </a:r>
            <a:r>
              <a:rPr lang="tr-TR" sz="2400" dirty="0" smtClean="0"/>
              <a:t>ögelere </a:t>
            </a:r>
            <a:r>
              <a:rPr lang="tr-TR" sz="2400" dirty="0"/>
              <a:t>gereksinim vardır. </a:t>
            </a:r>
            <a:endParaRPr lang="tr-TR" sz="2400" dirty="0"/>
          </a:p>
          <a:p>
            <a:pPr algn="just"/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21856" y="0"/>
            <a:ext cx="275748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İLETİŞİM ÖGELERİ</a:t>
            </a:r>
            <a:endParaRPr lang="tr-TR" sz="2800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93" y="554810"/>
            <a:ext cx="7588011" cy="455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21856" y="0"/>
            <a:ext cx="275748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İLETİŞİM ÖGELERİ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Gönderici </a:t>
            </a:r>
            <a:r>
              <a:rPr lang="tr-TR" sz="2400" b="1" dirty="0">
                <a:solidFill>
                  <a:srgbClr val="FF0000"/>
                </a:solidFill>
              </a:rPr>
              <a:t>(kaynak): </a:t>
            </a:r>
            <a:r>
              <a:rPr lang="tr-TR" sz="2400" dirty="0"/>
              <a:t>Duygu, düşünce ve isteklerin aktarılmasında iletiyi hazırlayan, </a:t>
            </a:r>
            <a:r>
              <a:rPr lang="tr-TR" sz="2400" dirty="0" smtClean="0"/>
              <a:t>gönderen kişi </a:t>
            </a:r>
            <a:r>
              <a:rPr lang="tr-TR" sz="2400" dirty="0"/>
              <a:t>ya da topluluktur. </a:t>
            </a:r>
            <a:endParaRPr lang="tr-TR" sz="2400" dirty="0"/>
          </a:p>
          <a:p>
            <a:pPr algn="just"/>
            <a:endParaRPr lang="tr-TR" sz="2400" dirty="0"/>
          </a:p>
          <a:p>
            <a:pPr algn="just"/>
            <a:r>
              <a:rPr lang="tr-TR" sz="2400" b="1" dirty="0">
                <a:solidFill>
                  <a:srgbClr val="FF0000"/>
                </a:solidFill>
              </a:rPr>
              <a:t>Alıcı: </a:t>
            </a:r>
            <a:r>
              <a:rPr lang="tr-TR" sz="2400" dirty="0"/>
              <a:t>Kaynak tarafından yollanan iletiyi ya da mesajı alan ögedir. Bazen bir kişi ya da topluluk </a:t>
            </a:r>
            <a:r>
              <a:rPr lang="tr-TR" sz="2400" dirty="0" smtClean="0"/>
              <a:t>olabilir.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b="1" dirty="0" smtClean="0">
                <a:solidFill>
                  <a:srgbClr val="FF0000"/>
                </a:solidFill>
              </a:rPr>
              <a:t>İleti </a:t>
            </a:r>
            <a:r>
              <a:rPr lang="tr-TR" sz="2400" b="1" dirty="0">
                <a:solidFill>
                  <a:srgbClr val="FF0000"/>
                </a:solidFill>
              </a:rPr>
              <a:t>(mesaj): </a:t>
            </a:r>
            <a:r>
              <a:rPr lang="tr-TR" sz="2400" dirty="0" smtClean="0"/>
              <a:t>Gönderici </a:t>
            </a:r>
            <a:r>
              <a:rPr lang="tr-TR" sz="2400" dirty="0"/>
              <a:t>ile alıcı arasında aktarılan duygu, </a:t>
            </a:r>
            <a:r>
              <a:rPr lang="tr-TR" sz="2400" dirty="0" err="1"/>
              <a:t>düşünce</a:t>
            </a:r>
            <a:r>
              <a:rPr lang="tr-TR" sz="2400" dirty="0"/>
              <a:t> ya da isteklerdir. </a:t>
            </a:r>
            <a:r>
              <a:rPr lang="tr-TR" sz="2400" dirty="0" smtClean="0"/>
              <a:t>Göndericinin duygu</a:t>
            </a:r>
            <a:r>
              <a:rPr lang="tr-TR" sz="2400" dirty="0"/>
              <a:t>, düşünce ve isteklerinin </a:t>
            </a:r>
            <a:r>
              <a:rPr lang="tr-TR" sz="2400" dirty="0" smtClean="0"/>
              <a:t>görsel </a:t>
            </a:r>
            <a:r>
              <a:rPr lang="tr-TR" sz="2400" dirty="0"/>
              <a:t>veya </a:t>
            </a:r>
            <a:r>
              <a:rPr lang="tr-TR" sz="2400" dirty="0" smtClean="0"/>
              <a:t>işitsel </a:t>
            </a:r>
            <a:r>
              <a:rPr lang="tr-TR" sz="2400" dirty="0" err="1"/>
              <a:t>hâle</a:t>
            </a:r>
            <a:r>
              <a:rPr lang="tr-TR" sz="2400" dirty="0"/>
              <a:t> </a:t>
            </a:r>
            <a:r>
              <a:rPr lang="tr-TR" sz="2400" dirty="0" err="1"/>
              <a:t>dönüşmüs</a:t>
            </a:r>
            <a:r>
              <a:rPr lang="tr-TR" sz="2400" dirty="0"/>
              <a:t>̧ </a:t>
            </a:r>
            <a:r>
              <a:rPr lang="tr-TR" sz="2400" dirty="0" smtClean="0"/>
              <a:t>seklidir. </a:t>
            </a:r>
            <a:endParaRPr lang="tr-TR" sz="2400" dirty="0"/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31410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21856" y="0"/>
            <a:ext cx="275748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İLETİŞİM ÖGELERİ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Kanal: </a:t>
            </a:r>
            <a:r>
              <a:rPr lang="tr-TR" sz="2400" dirty="0" smtClean="0"/>
              <a:t>Gönderici </a:t>
            </a:r>
            <a:r>
              <a:rPr lang="tr-TR" sz="2400" dirty="0"/>
              <a:t>ile alıcı arasındaki iletinin </a:t>
            </a:r>
            <a:r>
              <a:rPr lang="tr-TR" sz="2400" dirty="0" smtClean="0"/>
              <a:t>gönderilme şeklidir. İletinin </a:t>
            </a:r>
            <a:r>
              <a:rPr lang="tr-TR" sz="2400" dirty="0"/>
              <a:t>alıcıya </a:t>
            </a:r>
            <a:r>
              <a:rPr lang="tr-TR" sz="2400" dirty="0" smtClean="0"/>
              <a:t>ulaşmasında </a:t>
            </a:r>
            <a:r>
              <a:rPr lang="tr-TR" sz="2400" dirty="0"/>
              <a:t>kullanılan bu yol </a:t>
            </a:r>
            <a:r>
              <a:rPr lang="tr-TR" sz="2400" dirty="0" smtClean="0"/>
              <a:t>sözlü-yazılı olabilir.</a:t>
            </a:r>
          </a:p>
          <a:p>
            <a:endParaRPr lang="tr-TR" sz="2400" dirty="0"/>
          </a:p>
          <a:p>
            <a:r>
              <a:rPr lang="tr-TR" sz="2400" b="1" dirty="0">
                <a:solidFill>
                  <a:srgbClr val="FF0000"/>
                </a:solidFill>
              </a:rPr>
              <a:t>Geri bildirim </a:t>
            </a:r>
            <a:r>
              <a:rPr lang="tr-TR" sz="2400" b="1" dirty="0" smtClean="0">
                <a:solidFill>
                  <a:srgbClr val="FF0000"/>
                </a:solidFill>
              </a:rPr>
              <a:t>(dönüt): </a:t>
            </a:r>
            <a:r>
              <a:rPr lang="tr-TR" sz="2400" dirty="0"/>
              <a:t>Alıcının </a:t>
            </a:r>
            <a:r>
              <a:rPr lang="tr-TR" sz="2400" dirty="0" smtClean="0"/>
              <a:t>göndericiye verdiği </a:t>
            </a:r>
            <a:r>
              <a:rPr lang="tr-TR" sz="2400" dirty="0"/>
              <a:t>tepkidir. </a:t>
            </a:r>
            <a:r>
              <a:rPr lang="tr-TR" sz="2400" dirty="0" smtClean="0"/>
              <a:t>Gönderici, </a:t>
            </a:r>
            <a:r>
              <a:rPr lang="tr-TR" sz="2400" dirty="0"/>
              <a:t>iletinin </a:t>
            </a:r>
            <a:r>
              <a:rPr lang="tr-TR" sz="2400" dirty="0" smtClean="0"/>
              <a:t>anlaşılıp anlaşılmadığını </a:t>
            </a:r>
            <a:r>
              <a:rPr lang="tr-TR" sz="2400" dirty="0"/>
              <a:t>geri bildirim sayesinde </a:t>
            </a:r>
            <a:r>
              <a:rPr lang="tr-TR" sz="2400" dirty="0" smtClean="0"/>
              <a:t>öğrenir. 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400" b="1" dirty="0">
                <a:solidFill>
                  <a:srgbClr val="FF0000"/>
                </a:solidFill>
              </a:rPr>
              <a:t>Kod </a:t>
            </a:r>
            <a:r>
              <a:rPr lang="tr-TR" sz="2400" b="1" dirty="0" smtClean="0">
                <a:solidFill>
                  <a:srgbClr val="FF0000"/>
                </a:solidFill>
              </a:rPr>
              <a:t>(şifre): </a:t>
            </a:r>
            <a:r>
              <a:rPr lang="tr-TR" sz="2400" dirty="0" smtClean="0"/>
              <a:t>İletişimin </a:t>
            </a:r>
            <a:r>
              <a:rPr lang="tr-TR" sz="2400" dirty="0"/>
              <a:t>dil </a:t>
            </a:r>
            <a:r>
              <a:rPr lang="tr-TR" sz="2400" dirty="0" smtClean="0"/>
              <a:t>biçimi halinde </a:t>
            </a:r>
            <a:r>
              <a:rPr lang="tr-TR" sz="2400" dirty="0" err="1" smtClean="0"/>
              <a:t>düzenlenmesi,şifrelenmesidir</a:t>
            </a:r>
            <a:r>
              <a:rPr lang="tr-TR" sz="2400" dirty="0" smtClean="0"/>
              <a:t>. İletişimin gerçekleşebilmesi için göndericinin </a:t>
            </a:r>
            <a:r>
              <a:rPr lang="tr-TR" sz="2400" dirty="0"/>
              <a:t>ve alıcının aynı kodu bilmesi gerekir.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 smtClean="0">
                <a:solidFill>
                  <a:srgbClr val="FF0000"/>
                </a:solidFill>
              </a:rPr>
              <a:t>Bağlam: </a:t>
            </a:r>
            <a:r>
              <a:rPr lang="tr-TR" sz="2400" dirty="0" smtClean="0"/>
              <a:t>İletişimin </a:t>
            </a:r>
            <a:r>
              <a:rPr lang="tr-TR" sz="2400" dirty="0" err="1"/>
              <a:t>gerçekleştiği</a:t>
            </a:r>
            <a:r>
              <a:rPr lang="tr-TR" sz="2400" dirty="0"/>
              <a:t> yer, </a:t>
            </a:r>
            <a:r>
              <a:rPr lang="tr-TR" sz="2400" dirty="0" smtClean="0"/>
              <a:t>iletişime </a:t>
            </a:r>
            <a:r>
              <a:rPr lang="tr-TR" sz="2400" dirty="0"/>
              <a:t>katılan </a:t>
            </a:r>
            <a:r>
              <a:rPr lang="tr-TR" sz="2400" dirty="0" smtClean="0"/>
              <a:t>ögelerin </a:t>
            </a:r>
            <a:r>
              <a:rPr lang="tr-TR" sz="2400" dirty="0"/>
              <a:t>birlikte </a:t>
            </a:r>
            <a:r>
              <a:rPr lang="tr-TR" sz="2400" dirty="0" smtClean="0"/>
              <a:t>oluşturduğu </a:t>
            </a:r>
            <a:r>
              <a:rPr lang="tr-TR" sz="2400" dirty="0"/>
              <a:t>ortamdır.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871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21856" y="0"/>
            <a:ext cx="275748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İLETİŞİM ÖGELERİ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/>
              <a:t>Öğretmen; “Bu sınavda yüksek not almayı bekleyen var mı?” dedi.</a:t>
            </a:r>
            <a:endParaRPr lang="tr-TR" sz="2400" dirty="0"/>
          </a:p>
          <a:p>
            <a:r>
              <a:rPr lang="tr-TR" sz="2400" i="1" dirty="0"/>
              <a:t>Arka sıralardan Ahmet parmak kaldırdı ve “Ben” dedi</a:t>
            </a:r>
            <a:r>
              <a:rPr lang="tr-TR" sz="2400" i="1" dirty="0" smtClean="0"/>
              <a:t>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Gönderici:</a:t>
            </a:r>
            <a:r>
              <a:rPr lang="tr-TR" sz="2400" i="1" dirty="0"/>
              <a:t> Öğretmen</a:t>
            </a:r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Alıcı:</a:t>
            </a:r>
            <a:r>
              <a:rPr lang="tr-TR" sz="2400" i="1" dirty="0"/>
              <a:t> Öğrenciler</a:t>
            </a:r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İleti:</a:t>
            </a:r>
            <a:r>
              <a:rPr lang="tr-TR" sz="2400" i="1" dirty="0">
                <a:solidFill>
                  <a:srgbClr val="FF0000"/>
                </a:solidFill>
              </a:rPr>
              <a:t> </a:t>
            </a:r>
            <a:r>
              <a:rPr lang="tr-TR" sz="2400" i="1" dirty="0"/>
              <a:t>Bu sınavda yüksek not almayı bekleyen var mı?</a:t>
            </a:r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Dönüt:</a:t>
            </a:r>
            <a:r>
              <a:rPr lang="tr-TR" sz="2400" i="1" dirty="0"/>
              <a:t> Ben</a:t>
            </a:r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Kanal:</a:t>
            </a:r>
            <a:r>
              <a:rPr lang="tr-TR" sz="2400" i="1" dirty="0"/>
              <a:t> Ses</a:t>
            </a:r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Bağlam:</a:t>
            </a:r>
            <a:r>
              <a:rPr lang="tr-TR" sz="2400" i="1" dirty="0"/>
              <a:t> Sınıf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133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286</Words>
  <Application>Microsoft Macintosh PowerPoint</Application>
  <PresentationFormat>Ekran Gösterisi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120</cp:revision>
  <dcterms:created xsi:type="dcterms:W3CDTF">2013-01-27T12:21:31Z</dcterms:created>
  <dcterms:modified xsi:type="dcterms:W3CDTF">2020-09-28T10:27:42Z</dcterms:modified>
</cp:coreProperties>
</file>