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76" r:id="rId2"/>
    <p:sldId id="275" r:id="rId3"/>
    <p:sldId id="277" r:id="rId4"/>
    <p:sldId id="278" r:id="rId5"/>
  </p:sldIdLst>
  <p:sldSz cx="9144000" cy="5143500" type="screen16x9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09" autoAdjust="0"/>
    <p:restoredTop sz="94737"/>
  </p:normalViewPr>
  <p:slideViewPr>
    <p:cSldViewPr>
      <p:cViewPr>
        <p:scale>
          <a:sx n="131" d="100"/>
          <a:sy n="131" d="100"/>
        </p:scale>
        <p:origin x="1352" y="33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F713CA-1053-4205-A2C6-90AF2B5F3A28}" type="datetimeFigureOut">
              <a:rPr lang="tr-TR" smtClean="0"/>
              <a:t>7.11.2020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6EE4F2-A439-43C9-B2A1-9D3603252B96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26246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704289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91917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61124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>
          <a:xfrm>
            <a:off x="381000" y="685800"/>
            <a:ext cx="6096000" cy="3429000"/>
          </a:xfrm>
        </p:spPr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6EE4F2-A439-43C9-B2A1-9D3603252B96}" type="slidenum">
              <a:rPr lang="tr-TR" smtClean="0"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7487608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ED15D-0FDD-47EA-AC4E-36BA1E52F8ED}" type="datetimeFigureOut">
              <a:rPr lang="tr-TR" smtClean="0"/>
              <a:pPr/>
              <a:t>7.11.2020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1CEF62-19F7-4214-AD8E-70643B1C8FDD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www.edebiyatciyim.com/tanzimat-donemi-edebiyati-hikaye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_ke4VQZo9TewOf-p-LSx_Q" TargetMode="External"/><Relationship Id="rId4" Type="http://schemas.openxmlformats.org/officeDocument/2006/relationships/image" Target="../media/image1.jpg"/><Relationship Id="rId5" Type="http://schemas.openxmlformats.org/officeDocument/2006/relationships/hyperlink" Target="https://www.edebiyatciyim.com/" TargetMode="External"/><Relationship Id="rId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71187" y="0"/>
            <a:ext cx="50016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TANZİMAT DÖNEMİ’NDE HİKAYE</a:t>
            </a: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endParaRPr lang="tr-TR" sz="3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323528" y="659637"/>
            <a:ext cx="83529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Modern hikayeciliğin ilk örnekleri bu dönemde verilmiştir.</a:t>
            </a:r>
            <a:endParaRPr lang="tr-TR" sz="2400" dirty="0" smtClean="0">
              <a:latin typeface="Times New Roman" charset="0"/>
            </a:endParaRPr>
          </a:p>
          <a:p>
            <a:pPr marL="342900" indent="-342900" algn="just">
              <a:buFont typeface="Wingdings" charset="2"/>
              <a:buChar char="Ø"/>
            </a:pPr>
            <a:endParaRPr lang="tr-TR" sz="2400" dirty="0">
              <a:latin typeface="Times New Roman" charset="0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>
                <a:latin typeface="Times New Roman" charset="0"/>
              </a:rPr>
              <a:t>Avrupa tarzındaki hikaye örnekleri öncelikle çeviri ve taklitlerle başlayıp günümüze kadar gelişimini sürdürmüştür.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>
              <a:latin typeface="Times New Roman" charset="0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>
                <a:latin typeface="Times New Roman" charset="0"/>
              </a:rPr>
              <a:t>Geleneksel hikayeciliğin etkisi (meddah öykücülüğü) görülür.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>
              <a:latin typeface="Times New Roman" charset="0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>
                <a:latin typeface="Times New Roman" charset="0"/>
              </a:rPr>
              <a:t>Hikaye konuları günlük yaşamdan alınmıştır.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>
              <a:latin typeface="Times New Roman" charset="0"/>
            </a:endParaRPr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/>
              <a:t>Tanzimat öyküsünde </a:t>
            </a:r>
            <a:r>
              <a:rPr lang="tr-TR" sz="2400" dirty="0" smtClean="0"/>
              <a:t>genellikle </a:t>
            </a:r>
            <a:r>
              <a:rPr lang="tr-TR" sz="2400" dirty="0"/>
              <a:t>tutsaklık, zoraki evlilikler, </a:t>
            </a:r>
            <a:r>
              <a:rPr lang="tr-TR" sz="2400" dirty="0" smtClean="0"/>
              <a:t>Batılılaşma, sosyal sorunlar tema olarak </a:t>
            </a:r>
            <a:r>
              <a:rPr lang="tr-TR" sz="2400" dirty="0"/>
              <a:t>işlenmiştir</a:t>
            </a:r>
            <a:r>
              <a:rPr lang="tr-TR" sz="2400" dirty="0" smtClean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39937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71187" y="0"/>
            <a:ext cx="50016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TANZİMAT DÖNEMİ’NDE HİKAYE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endParaRPr lang="tr-TR" sz="3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323528" y="659637"/>
            <a:ext cx="8352927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r>
              <a:rPr lang="tr-TR" sz="2400" dirty="0">
                <a:latin typeface="Times New Roman" charset="0"/>
              </a:rPr>
              <a:t>Romantizm akımının etkisi vardır.</a:t>
            </a: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Tanzimat sanatçıları büyük çoğunlukla halka hitap etmek isteseler de eski geleneklerin etkisiyle dil oldukça ağır bir şekilde kullanılmıştır.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r>
              <a:rPr lang="tr-TR" sz="2400" dirty="0" smtClean="0"/>
              <a:t>Yazarlar hikayeyi topluma kendi düşüncelerini aktarmada bir araç olarak görmüşlerdir.</a:t>
            </a:r>
          </a:p>
          <a:p>
            <a:pPr marL="342900" indent="-342900" algn="just">
              <a:buFont typeface="Wingdings" charset="2"/>
              <a:buChar char="Ø"/>
            </a:pPr>
            <a:endParaRPr lang="tr-TR" sz="2400" dirty="0"/>
          </a:p>
        </p:txBody>
      </p:sp>
    </p:spTree>
    <p:extLst>
      <p:ext uri="{BB962C8B-B14F-4D97-AF65-F5344CB8AC3E}">
        <p14:creationId xmlns:p14="http://schemas.microsoft.com/office/powerpoint/2010/main" val="17631627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Dikdörtgen"/>
          <p:cNvSpPr/>
          <p:nvPr/>
        </p:nvSpPr>
        <p:spPr>
          <a:xfrm>
            <a:off x="2071187" y="0"/>
            <a:ext cx="5001626" cy="523220"/>
          </a:xfrm>
          <a:prstGeom prst="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wrap="none">
            <a:spAutoFit/>
          </a:bodyPr>
          <a:lstStyle/>
          <a:p>
            <a:r>
              <a:rPr lang="tr-TR" sz="280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TANZİMAT DÖNEMİ’NDE HİKAYE</a:t>
            </a:r>
            <a:endParaRPr lang="tr-T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Dikdörtgen 3"/>
          <p:cNvSpPr/>
          <p:nvPr/>
        </p:nvSpPr>
        <p:spPr>
          <a:xfrm>
            <a:off x="179512" y="659637"/>
            <a:ext cx="8784976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Ø"/>
            </a:pPr>
            <a:endParaRPr lang="tr-TR" sz="3200" dirty="0" smtClean="0"/>
          </a:p>
        </p:txBody>
      </p:sp>
      <p:sp>
        <p:nvSpPr>
          <p:cNvPr id="8" name="Dikdörtgen 7"/>
          <p:cNvSpPr/>
          <p:nvPr/>
        </p:nvSpPr>
        <p:spPr>
          <a:xfrm>
            <a:off x="323528" y="659637"/>
            <a:ext cx="8352927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 smtClean="0"/>
              <a:t>İlk hikaye örneğimiz: </a:t>
            </a:r>
            <a:r>
              <a:rPr lang="tr-TR" sz="2400" b="1" dirty="0" err="1" smtClean="0"/>
              <a:t>Letaif</a:t>
            </a:r>
            <a:r>
              <a:rPr lang="tr-TR" sz="2400" b="1" dirty="0" smtClean="0"/>
              <a:t>-i </a:t>
            </a:r>
            <a:r>
              <a:rPr lang="tr-TR" sz="2400" b="1" dirty="0" err="1" smtClean="0"/>
              <a:t>Rivayat</a:t>
            </a:r>
            <a:r>
              <a:rPr lang="tr-TR" sz="2400" dirty="0"/>
              <a:t> ( Ahmet Mithat Efendi</a:t>
            </a:r>
            <a:r>
              <a:rPr lang="tr-TR" sz="2400" dirty="0" smtClean="0"/>
              <a:t>)</a:t>
            </a:r>
          </a:p>
          <a:p>
            <a:pPr marL="342900" indent="-342900" algn="just">
              <a:buFont typeface="Wingdings" charset="2"/>
              <a:buChar char="ü"/>
            </a:pPr>
            <a:endParaRPr lang="tr-TR" sz="2400" dirty="0" smtClean="0"/>
          </a:p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endParaRPr lang="tr-TR" sz="2400" dirty="0"/>
          </a:p>
          <a:p>
            <a:pPr marL="342900" indent="-342900" algn="just">
              <a:buFont typeface="Wingdings" charset="2"/>
              <a:buChar char="ü"/>
            </a:pPr>
            <a:r>
              <a:rPr lang="tr-TR" sz="2400" dirty="0" smtClean="0"/>
              <a:t>Batılı anlamda ilk hikayemiz: </a:t>
            </a:r>
            <a:r>
              <a:rPr lang="tr-TR" sz="2400" b="1" dirty="0"/>
              <a:t>Küçük Şeyler</a:t>
            </a:r>
            <a:r>
              <a:rPr lang="tr-TR" sz="2400" dirty="0"/>
              <a:t> (</a:t>
            </a:r>
            <a:r>
              <a:rPr lang="tr-TR" sz="2400" dirty="0" err="1" smtClean="0"/>
              <a:t>Samipaşazade</a:t>
            </a:r>
            <a:r>
              <a:rPr lang="tr-TR" sz="2400" dirty="0" smtClean="0"/>
              <a:t> </a:t>
            </a:r>
            <a:r>
              <a:rPr lang="tr-TR" sz="2400" dirty="0"/>
              <a:t>Sezai)</a:t>
            </a:r>
            <a:endParaRPr lang="tr-TR" sz="2400" dirty="0" smtClean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  <a:p>
            <a:pPr algn="ctr"/>
            <a:r>
              <a:rPr lang="tr-TR" sz="2400" b="1" dirty="0" smtClean="0">
                <a:hlinkClick r:id="rId3"/>
              </a:rPr>
              <a:t>Tanzimat Dönemi Hikayesi</a:t>
            </a:r>
            <a:endParaRPr lang="tr-TR" sz="2400" b="1" dirty="0"/>
          </a:p>
          <a:p>
            <a:pPr marL="342900" indent="-342900" algn="just">
              <a:buFont typeface="Wingdings" charset="2"/>
              <a:buChar char="Ø"/>
            </a:pPr>
            <a:endParaRPr lang="tr-TR" sz="2400" dirty="0" smtClean="0"/>
          </a:p>
        </p:txBody>
      </p:sp>
    </p:spTree>
    <p:extLst>
      <p:ext uri="{BB962C8B-B14F-4D97-AF65-F5344CB8AC3E}">
        <p14:creationId xmlns:p14="http://schemas.microsoft.com/office/powerpoint/2010/main" val="17360874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isContent="1" isInverted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ikdörtgen 3"/>
          <p:cNvSpPr/>
          <p:nvPr/>
        </p:nvSpPr>
        <p:spPr>
          <a:xfrm>
            <a:off x="208111" y="523220"/>
            <a:ext cx="878497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tr-TR" sz="2400" dirty="0"/>
          </a:p>
          <a:p>
            <a:endParaRPr lang="tr-TR" sz="2400" dirty="0" smtClean="0"/>
          </a:p>
        </p:txBody>
      </p:sp>
      <p:sp>
        <p:nvSpPr>
          <p:cNvPr id="5" name="Metin kutusu 4"/>
          <p:cNvSpPr txBox="1"/>
          <p:nvPr/>
        </p:nvSpPr>
        <p:spPr>
          <a:xfrm>
            <a:off x="1687977" y="523220"/>
            <a:ext cx="5825243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Teşekkür Ederiz</a:t>
            </a:r>
            <a:r>
              <a:rPr lang="mr-IN" sz="5000" b="1" dirty="0" smtClean="0">
                <a:solidFill>
                  <a:srgbClr val="FF0000"/>
                </a:solidFill>
                <a:latin typeface="Segoe Print" charset="0"/>
                <a:ea typeface="Segoe Print" charset="0"/>
                <a:cs typeface="Segoe Print" charset="0"/>
              </a:rPr>
              <a:t>…</a:t>
            </a:r>
            <a:endParaRPr lang="tr-TR" sz="5000" b="1" dirty="0">
              <a:solidFill>
                <a:srgbClr val="FF0000"/>
              </a:solidFill>
              <a:latin typeface="Segoe Print" charset="0"/>
              <a:ea typeface="Segoe Print" charset="0"/>
              <a:cs typeface="Segoe Print" charset="0"/>
            </a:endParaRPr>
          </a:p>
        </p:txBody>
      </p:sp>
      <p:pic>
        <p:nvPicPr>
          <p:cNvPr id="6" name="Resim 5">
            <a:hlinkClick r:id="rId3"/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645" y="2067694"/>
            <a:ext cx="3766428" cy="1224136"/>
          </a:xfrm>
          <a:prstGeom prst="rect">
            <a:avLst/>
          </a:prstGeom>
        </p:spPr>
      </p:pic>
      <p:pic>
        <p:nvPicPr>
          <p:cNvPr id="8" name="Resim 7">
            <a:hlinkClick r:id="rId5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2067694"/>
            <a:ext cx="3990230" cy="10012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7508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window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1489</TotalTime>
  <Words>110</Words>
  <Application>Microsoft Macintosh PowerPoint</Application>
  <PresentationFormat>Ekran Gösterisi (16:9)</PresentationFormat>
  <Paragraphs>32</Paragraphs>
  <Slides>4</Slides>
  <Notes>4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5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10" baseType="lpstr">
      <vt:lpstr>Arial</vt:lpstr>
      <vt:lpstr>Calibri</vt:lpstr>
      <vt:lpstr>Segoe Print</vt:lpstr>
      <vt:lpstr>Times New Roman</vt:lpstr>
      <vt:lpstr>Wingdings</vt:lpstr>
      <vt:lpstr>Ofis Teması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15.0035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pasa</dc:creator>
  <cp:lastModifiedBy>Microsoft Office Kullanıcısı</cp:lastModifiedBy>
  <cp:revision>116</cp:revision>
  <dcterms:created xsi:type="dcterms:W3CDTF">2013-01-27T12:21:31Z</dcterms:created>
  <dcterms:modified xsi:type="dcterms:W3CDTF">2020-11-07T20:42:28Z</dcterms:modified>
</cp:coreProperties>
</file>