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23" autoAdjust="0"/>
    <p:restoredTop sz="94679"/>
  </p:normalViewPr>
  <p:slideViewPr>
    <p:cSldViewPr>
      <p:cViewPr varScale="1">
        <p:scale>
          <a:sx n="139" d="100"/>
          <a:sy n="139" d="100"/>
        </p:scale>
        <p:origin x="126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713CA-1053-4205-A2C6-90AF2B5F3A28}" type="datetimeFigureOut">
              <a:rPr lang="tr-TR" smtClean="0"/>
              <a:t>17.12.2020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EE4F2-A439-43C9-B2A1-9D3603252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6246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438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9203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7060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1486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12738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177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382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17.12.2020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17.12.2020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17.12.2020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17.12.2020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17.12.2020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17.12.2020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17.12.2020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17.12.2020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17.12.2020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17.12.2020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17.12.2020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ED15D-0FDD-47EA-AC4E-36BA1E52F8ED}" type="datetimeFigureOut">
              <a:rPr lang="tr-TR" smtClean="0"/>
              <a:pPr/>
              <a:t>17.12.2020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ebiyatciyim.com/kafiye-uyak-nedir-kafiye-cesitler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_ke4VQZo9TewOf-p-LSx_Q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edebiyatciyim.com/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238141" y="0"/>
            <a:ext cx="2667718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dirty="0"/>
              <a:t>KAFİYE ÇEŞİTLERİ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Yine dize sonlarında bulunan, rediften önce gelen, görevleri farklı olan ses veya ek benzerliklerine </a:t>
            </a:r>
            <a:r>
              <a:rPr lang="tr-TR" sz="2400" dirty="0">
                <a:hlinkClick r:id="rId3"/>
              </a:rPr>
              <a:t>kafiye</a:t>
            </a:r>
            <a:r>
              <a:rPr lang="tr-TR" sz="2400" dirty="0"/>
              <a:t> denir. </a:t>
            </a:r>
          </a:p>
          <a:p>
            <a:endParaRPr lang="tr-TR" sz="2400" dirty="0"/>
          </a:p>
          <a:p>
            <a:r>
              <a:rPr lang="tr-TR" sz="2400" b="1" dirty="0">
                <a:solidFill>
                  <a:srgbClr val="00B0F0"/>
                </a:solidFill>
              </a:rPr>
              <a:t>Kafiye Çeşitleri</a:t>
            </a:r>
          </a:p>
          <a:p>
            <a:pPr marL="457200" indent="-457200">
              <a:buAutoNum type="arabicParenR"/>
            </a:pPr>
            <a:r>
              <a:rPr lang="tr-TR" sz="2400" b="1" i="1" dirty="0">
                <a:solidFill>
                  <a:srgbClr val="FF0000"/>
                </a:solidFill>
              </a:rPr>
              <a:t>Yarım Kafiye</a:t>
            </a:r>
          </a:p>
          <a:p>
            <a:pPr marL="457200" indent="-457200">
              <a:buAutoNum type="arabicParenR"/>
            </a:pPr>
            <a:r>
              <a:rPr lang="tr-TR" sz="2400" b="1" i="1" dirty="0">
                <a:solidFill>
                  <a:srgbClr val="FF0000"/>
                </a:solidFill>
              </a:rPr>
              <a:t>Tam Kafiye</a:t>
            </a:r>
          </a:p>
          <a:p>
            <a:pPr marL="457200" indent="-457200">
              <a:buAutoNum type="arabicParenR"/>
            </a:pPr>
            <a:r>
              <a:rPr lang="tr-TR" sz="2400" b="1" i="1" dirty="0">
                <a:solidFill>
                  <a:srgbClr val="FF0000"/>
                </a:solidFill>
              </a:rPr>
              <a:t>Zengin Kafiye</a:t>
            </a:r>
          </a:p>
          <a:p>
            <a:pPr marL="457200" indent="-457200">
              <a:buAutoNum type="arabicParenR"/>
            </a:pPr>
            <a:r>
              <a:rPr lang="tr-TR" sz="2400" b="1" i="1" dirty="0">
                <a:solidFill>
                  <a:srgbClr val="FF0000"/>
                </a:solidFill>
              </a:rPr>
              <a:t>Tunç Kafiye</a:t>
            </a:r>
          </a:p>
          <a:p>
            <a:pPr marL="457200" indent="-457200">
              <a:buAutoNum type="arabicParenR"/>
            </a:pPr>
            <a:r>
              <a:rPr lang="tr-TR" sz="2400" b="1" i="1" dirty="0" err="1">
                <a:solidFill>
                  <a:srgbClr val="FF0000"/>
                </a:solidFill>
              </a:rPr>
              <a:t>Cinaslı</a:t>
            </a:r>
            <a:r>
              <a:rPr lang="tr-TR" sz="2400" b="1" i="1" dirty="0">
                <a:solidFill>
                  <a:srgbClr val="FF0000"/>
                </a:solidFill>
              </a:rPr>
              <a:t> Kafiye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238141" y="0"/>
            <a:ext cx="2667718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dirty="0"/>
              <a:t>KAFİYE ÇEŞİTLERİ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Yarım Kafiye</a:t>
            </a:r>
          </a:p>
          <a:p>
            <a:endParaRPr lang="tr-TR" sz="2400" dirty="0"/>
          </a:p>
          <a:p>
            <a:r>
              <a:rPr lang="tr-TR" sz="2400" dirty="0"/>
              <a:t>Dize sonlarında sadece bir ses benzerliğinden oluşan uyağa </a:t>
            </a:r>
            <a:r>
              <a:rPr lang="tr-TR" sz="2400" b="1" dirty="0"/>
              <a:t>Yarım Kafiye</a:t>
            </a:r>
            <a:r>
              <a:rPr lang="tr-TR" sz="2400" dirty="0"/>
              <a:t> denir.</a:t>
            </a:r>
          </a:p>
          <a:p>
            <a:endParaRPr lang="tr-TR" sz="2400" dirty="0"/>
          </a:p>
          <a:p>
            <a:r>
              <a:rPr lang="tr-TR" sz="2400" i="1" dirty="0"/>
              <a:t>Koluma taktılar teli</a:t>
            </a:r>
            <a:br>
              <a:rPr lang="tr-TR" sz="2400" dirty="0"/>
            </a:br>
            <a:r>
              <a:rPr lang="tr-TR" sz="2400" i="1" dirty="0"/>
              <a:t>Söyletirler bin bir dili</a:t>
            </a:r>
            <a:br>
              <a:rPr lang="tr-TR" sz="2400" dirty="0"/>
            </a:br>
            <a:r>
              <a:rPr lang="tr-TR" sz="2400" i="1" dirty="0"/>
              <a:t>Oldum </a:t>
            </a:r>
            <a:r>
              <a:rPr lang="tr-TR" sz="2400" i="1" dirty="0" err="1"/>
              <a:t>Ayn</a:t>
            </a:r>
            <a:r>
              <a:rPr lang="tr-TR" sz="2400" i="1" dirty="0"/>
              <a:t>-ı cem bülbülü</a:t>
            </a:r>
            <a:br>
              <a:rPr lang="tr-TR" sz="2400" dirty="0"/>
            </a:br>
            <a:r>
              <a:rPr lang="tr-TR" sz="2400" i="1" dirty="0"/>
              <a:t>Ben </a:t>
            </a:r>
            <a:r>
              <a:rPr lang="tr-TR" sz="2400" i="1" dirty="0" err="1"/>
              <a:t>anın'çin</a:t>
            </a:r>
            <a:r>
              <a:rPr lang="tr-TR" sz="2400" i="1" dirty="0"/>
              <a:t> </a:t>
            </a:r>
            <a:r>
              <a:rPr lang="tr-TR" sz="2400" i="1" dirty="0" err="1"/>
              <a:t>inilerim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62688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238141" y="0"/>
            <a:ext cx="2667718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dirty="0"/>
              <a:t>KAFİYE ÇEŞİTLERİ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Tam Kafiye</a:t>
            </a:r>
          </a:p>
          <a:p>
            <a:endParaRPr lang="tr-TR" sz="2400" dirty="0"/>
          </a:p>
          <a:p>
            <a:r>
              <a:rPr lang="tr-TR" sz="2400" dirty="0"/>
              <a:t>Dize sonlarında iki ses benzerliğinden oluşan uyağa Tam Kafiye denir.</a:t>
            </a:r>
          </a:p>
          <a:p>
            <a:endParaRPr lang="tr-TR" sz="2400" dirty="0"/>
          </a:p>
          <a:p>
            <a:r>
              <a:rPr lang="tr-TR" sz="2400" i="1" dirty="0"/>
              <a:t>Hani dün kokladığım saç, hani badem</a:t>
            </a:r>
            <a:br>
              <a:rPr lang="tr-TR" sz="2400" i="1" dirty="0"/>
            </a:br>
            <a:r>
              <a:rPr lang="tr-TR" sz="2400" i="1" dirty="0"/>
              <a:t>Gözlü güzel, hani </a:t>
            </a:r>
            <a:r>
              <a:rPr lang="tr-TR" sz="2400" i="1" dirty="0" err="1"/>
              <a:t>hürrem</a:t>
            </a:r>
            <a:r>
              <a:rPr lang="tr-TR" sz="2400" i="1" dirty="0"/>
              <a:t>, hani kösem?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12456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238141" y="0"/>
            <a:ext cx="2667718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dirty="0"/>
              <a:t>KAFİYE ÇEŞİTLERİ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Zengin Kafiye</a:t>
            </a:r>
          </a:p>
          <a:p>
            <a:endParaRPr lang="tr-TR" sz="2400" dirty="0"/>
          </a:p>
          <a:p>
            <a:r>
              <a:rPr lang="tr-TR" sz="2400" dirty="0"/>
              <a:t>Dize sonlarında en az üç ses benzerliğinden oluşan uyağa </a:t>
            </a:r>
            <a:r>
              <a:rPr lang="tr-TR" sz="2400" b="1" dirty="0"/>
              <a:t>Zengin Kafiye</a:t>
            </a:r>
            <a:r>
              <a:rPr lang="tr-TR" sz="2400" dirty="0"/>
              <a:t> denir.</a:t>
            </a:r>
          </a:p>
          <a:p>
            <a:endParaRPr lang="tr-TR" sz="2400" dirty="0"/>
          </a:p>
          <a:p>
            <a:r>
              <a:rPr lang="tr-TR" sz="2400" i="1" dirty="0"/>
              <a:t>Baygın bir ihtizaz ile </a:t>
            </a:r>
            <a:r>
              <a:rPr lang="tr-TR" sz="2400" i="1" dirty="0" err="1"/>
              <a:t>bi</a:t>
            </a:r>
            <a:r>
              <a:rPr lang="tr-TR" sz="2400" i="1" dirty="0"/>
              <a:t>-huş akar dere,</a:t>
            </a:r>
            <a:br>
              <a:rPr lang="tr-TR" sz="2400" i="1" dirty="0"/>
            </a:br>
            <a:r>
              <a:rPr lang="tr-TR" sz="2400" i="1" dirty="0"/>
              <a:t>Sahillerinde çocuklar uzanmış çemenlere.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028433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238141" y="0"/>
            <a:ext cx="2667718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dirty="0"/>
              <a:t>KAFİYE ÇEŞİTLERİ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Tunç Kafiye</a:t>
            </a:r>
          </a:p>
          <a:p>
            <a:endParaRPr lang="tr-TR" sz="2400" dirty="0"/>
          </a:p>
          <a:p>
            <a:r>
              <a:rPr lang="tr-TR" sz="2400" dirty="0"/>
              <a:t>Dize sonlarında yer alan kelimelerden birisi diğer dize sonundaki kelimenin içinde aynen geçerse buna </a:t>
            </a:r>
            <a:r>
              <a:rPr lang="tr-TR" sz="2400" b="1" dirty="0"/>
              <a:t>Tunç Kafiye</a:t>
            </a:r>
            <a:r>
              <a:rPr lang="tr-TR" sz="2400" dirty="0"/>
              <a:t> denir.</a:t>
            </a:r>
          </a:p>
          <a:p>
            <a:endParaRPr lang="tr-TR" sz="2400" dirty="0"/>
          </a:p>
          <a:p>
            <a:r>
              <a:rPr lang="tr-TR" sz="2400" i="1" dirty="0"/>
              <a:t>Ufku tutuşturmadan fecrin ilk alevleri </a:t>
            </a:r>
          </a:p>
          <a:p>
            <a:r>
              <a:rPr lang="tr-TR" sz="2400" i="1" dirty="0"/>
              <a:t>Arkamızda kalıyor şehrin kenar evleri</a:t>
            </a:r>
          </a:p>
          <a:p>
            <a:endParaRPr lang="tr-TR" sz="2400" i="1" dirty="0"/>
          </a:p>
          <a:p>
            <a:r>
              <a:rPr lang="tr-TR" sz="2400" dirty="0"/>
              <a:t>Hey Emre’m Yunus </a:t>
            </a:r>
            <a:r>
              <a:rPr lang="tr-TR" sz="2400" dirty="0" err="1"/>
              <a:t>biçâre</a:t>
            </a:r>
            <a:br>
              <a:rPr lang="tr-TR" sz="2400" dirty="0"/>
            </a:br>
            <a:r>
              <a:rPr lang="tr-TR" sz="2400" dirty="0"/>
              <a:t>Bulunmaz derdine </a:t>
            </a:r>
            <a:r>
              <a:rPr lang="tr-TR" sz="2400" dirty="0" err="1"/>
              <a:t>çâre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74068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238141" y="0"/>
            <a:ext cx="2667718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dirty="0"/>
              <a:t>KAFİYE ÇEŞİTLERİ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err="1">
                <a:solidFill>
                  <a:srgbClr val="FF0000"/>
                </a:solidFill>
              </a:rPr>
              <a:t>Cinaslı</a:t>
            </a:r>
            <a:r>
              <a:rPr lang="tr-TR" sz="2400" b="1" dirty="0">
                <a:solidFill>
                  <a:srgbClr val="FF0000"/>
                </a:solidFill>
              </a:rPr>
              <a:t> Kafiye</a:t>
            </a:r>
            <a:endParaRPr lang="tr-TR" sz="2400" dirty="0"/>
          </a:p>
          <a:p>
            <a:r>
              <a:rPr lang="tr-TR" sz="2400" dirty="0"/>
              <a:t>Aynı seslerden oluşan fakat farklı anlamları karşılayan kelimelerle yapılan kafiyeye </a:t>
            </a:r>
            <a:r>
              <a:rPr lang="tr-TR" sz="2400" b="1" dirty="0" err="1"/>
              <a:t>Cinaslı</a:t>
            </a:r>
            <a:r>
              <a:rPr lang="tr-TR" sz="2400" b="1" dirty="0"/>
              <a:t> Kafiye </a:t>
            </a:r>
            <a:r>
              <a:rPr lang="tr-TR" sz="2400" dirty="0"/>
              <a:t>denir. </a:t>
            </a:r>
          </a:p>
          <a:p>
            <a:endParaRPr lang="tr-TR" sz="2400" dirty="0"/>
          </a:p>
          <a:p>
            <a:r>
              <a:rPr lang="tr-TR" sz="2400" i="1" dirty="0"/>
              <a:t>Bulutta şaha kalkmış Fatih’ten kalma kır at; </a:t>
            </a:r>
          </a:p>
          <a:p>
            <a:r>
              <a:rPr lang="tr-TR" sz="2400" i="1" dirty="0"/>
              <a:t>Pırlantadan kubbeler, belki bir milyar kırat...</a:t>
            </a:r>
          </a:p>
          <a:p>
            <a:endParaRPr lang="tr-TR" sz="2400" dirty="0"/>
          </a:p>
          <a:p>
            <a:r>
              <a:rPr lang="tr-TR" sz="2400" i="1" dirty="0"/>
              <a:t>Adam aman kuzusu </a:t>
            </a:r>
            <a:br>
              <a:rPr lang="tr-TR" sz="2400" i="1" dirty="0"/>
            </a:br>
            <a:r>
              <a:rPr lang="tr-TR" sz="2400" i="1" dirty="0"/>
              <a:t>Çay kuru çeşme kuru </a:t>
            </a:r>
          </a:p>
          <a:p>
            <a:r>
              <a:rPr lang="tr-TR" sz="2400" i="1" dirty="0"/>
              <a:t>Nerden içsin kuzu su </a:t>
            </a:r>
          </a:p>
          <a:p>
            <a:r>
              <a:rPr lang="tr-TR" sz="2400" i="1" dirty="0"/>
              <a:t>Beni yakıp yandıran </a:t>
            </a:r>
          </a:p>
          <a:p>
            <a:r>
              <a:rPr lang="tr-TR" sz="2400" i="1" dirty="0"/>
              <a:t>Bir ananın kuzusu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85317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08111" y="523220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/>
          </a:p>
          <a:p>
            <a:endParaRPr lang="tr-TR" sz="24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1687977" y="523220"/>
            <a:ext cx="58252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000" b="1" dirty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Teşekkür Ederiz</a:t>
            </a:r>
            <a:r>
              <a:rPr lang="mr-IN" sz="5000" b="1" dirty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…</a:t>
            </a:r>
            <a:endParaRPr lang="tr-TR" sz="5000" b="1" dirty="0">
              <a:solidFill>
                <a:srgbClr val="FF0000"/>
              </a:solidFill>
              <a:latin typeface="Segoe Print" charset="0"/>
              <a:ea typeface="Segoe Print" charset="0"/>
              <a:cs typeface="Segoe Print" charset="0"/>
            </a:endParaRPr>
          </a:p>
        </p:txBody>
      </p:sp>
      <p:pic>
        <p:nvPicPr>
          <p:cNvPr id="6" name="Resim 5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645" y="2067694"/>
            <a:ext cx="3766428" cy="1224136"/>
          </a:xfrm>
          <a:prstGeom prst="rect">
            <a:avLst/>
          </a:prstGeom>
        </p:spPr>
      </p:pic>
      <p:pic>
        <p:nvPicPr>
          <p:cNvPr id="8" name="Resim 7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067694"/>
            <a:ext cx="3990230" cy="1001266"/>
          </a:xfrm>
          <a:prstGeom prst="rect">
            <a:avLst/>
          </a:prstGeom>
        </p:spPr>
      </p:pic>
      <p:sp>
        <p:nvSpPr>
          <p:cNvPr id="2" name="Metin kutusu 1">
            <a:extLst>
              <a:ext uri="{FF2B5EF4-FFF2-40B4-BE49-F238E27FC236}">
                <a16:creationId xmlns:a16="http://schemas.microsoft.com/office/drawing/2014/main" id="{A4AF30BA-7E75-D941-9A18-CCE7B3014075}"/>
              </a:ext>
            </a:extLst>
          </p:cNvPr>
          <p:cNvSpPr txBox="1"/>
          <p:nvPr/>
        </p:nvSpPr>
        <p:spPr>
          <a:xfrm>
            <a:off x="1303125" y="4155926"/>
            <a:ext cx="6594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latin typeface="Comic Sans MS" panose="030F0902030302020204" pitchFamily="66" charset="0"/>
              </a:rPr>
              <a:t>Kanalımıza Abone Olmayı Unutmayın </a:t>
            </a:r>
            <a:r>
              <a:rPr lang="tr-TR" sz="2800" b="1" dirty="0">
                <a:latin typeface="Comic Sans MS" panose="030F0902030302020204" pitchFamily="66" charset="0"/>
                <a:sym typeface="Wingdings" pitchFamily="2" charset="2"/>
              </a:rPr>
              <a:t></a:t>
            </a:r>
            <a:endParaRPr lang="tr-TR" sz="2800" b="1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</TotalTime>
  <Words>236</Words>
  <Application>Microsoft Macintosh PowerPoint</Application>
  <PresentationFormat>Ekran Gösterisi (16:9)</PresentationFormat>
  <Paragraphs>56</Paragraphs>
  <Slides>7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Comic Sans MS</vt:lpstr>
      <vt:lpstr>Segoe Print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pasa</dc:creator>
  <cp:lastModifiedBy>Microsoft Office User</cp:lastModifiedBy>
  <cp:revision>119</cp:revision>
  <dcterms:created xsi:type="dcterms:W3CDTF">2013-01-27T12:21:31Z</dcterms:created>
  <dcterms:modified xsi:type="dcterms:W3CDTF">2020-12-17T16:06:51Z</dcterms:modified>
</cp:coreProperties>
</file>