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57" r:id="rId5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8" autoAdjust="0"/>
    <p:restoredTop sz="94761"/>
  </p:normalViewPr>
  <p:slideViewPr>
    <p:cSldViewPr>
      <p:cViewPr varScale="1">
        <p:scale>
          <a:sx n="140" d="100"/>
          <a:sy n="140" d="100"/>
        </p:scale>
        <p:origin x="200" y="2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713CA-1053-4205-A2C6-90AF2B5F3A28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EE4F2-A439-43C9-B2A1-9D3603252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246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7158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8004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8775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382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6.12.2020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6.12.2020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6.12.2020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D15D-0FDD-47EA-AC4E-36BA1E52F8ED}" type="datetimeFigureOut">
              <a:rPr lang="tr-TR" smtClean="0"/>
              <a:pPr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_ke4VQZo9TewOf-p-LSx_Q" TargetMode="External"/><Relationship Id="rId4" Type="http://schemas.openxmlformats.org/officeDocument/2006/relationships/image" Target="../media/image1.jpg"/><Relationship Id="rId5" Type="http://schemas.openxmlformats.org/officeDocument/2006/relationships/hyperlink" Target="https://www.edebiyatciyim.com/" TargetMode="External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822181" y="0"/>
            <a:ext cx="1556836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 smtClean="0"/>
              <a:t>TENASÜP</a:t>
            </a:r>
            <a:endParaRPr lang="tr-TR" sz="28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Anlamca </a:t>
            </a:r>
            <a:r>
              <a:rPr lang="tr-TR" sz="2400" dirty="0"/>
              <a:t>birbiriyle ilgili sözcüklerin bir arada kullanılması sanatıdır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Bir dize, beyit ya da dörtlük içinde anlamca birbiriyle ilgili sözcükleri </a:t>
            </a:r>
            <a:r>
              <a:rPr lang="tr-TR" sz="2400" dirty="0" smtClean="0"/>
              <a:t>bir arada </a:t>
            </a:r>
            <a:r>
              <a:rPr lang="tr-TR" sz="2400" dirty="0"/>
              <a:t>kullanma sanatıdır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  <a:p>
            <a:r>
              <a:rPr lang="tr-TR" sz="2400" b="1" dirty="0" smtClean="0"/>
              <a:t>NOT: </a:t>
            </a:r>
            <a:r>
              <a:rPr lang="tr-TR" sz="2400" dirty="0"/>
              <a:t>Karşıt anlamlı sözcüklerin bir arada kullanılması tenasüp değildir.</a:t>
            </a: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0448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822181" y="0"/>
            <a:ext cx="1556836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 smtClean="0"/>
              <a:t>TENASÜP</a:t>
            </a:r>
            <a:endParaRPr lang="tr-TR" sz="28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>
                <a:solidFill>
                  <a:srgbClr val="00B050"/>
                </a:solidFill>
              </a:rPr>
              <a:t>Yine bahar geldi, </a:t>
            </a:r>
            <a:r>
              <a:rPr lang="tr-TR" sz="2400" i="1" dirty="0" smtClean="0">
                <a:solidFill>
                  <a:srgbClr val="00B050"/>
                </a:solidFill>
              </a:rPr>
              <a:t>bülbül </a:t>
            </a:r>
            <a:r>
              <a:rPr lang="tr-TR" sz="2400" i="1" dirty="0">
                <a:solidFill>
                  <a:srgbClr val="00B050"/>
                </a:solidFill>
              </a:rPr>
              <a:t>sesinden </a:t>
            </a:r>
            <a:endParaRPr lang="tr-TR" sz="2400" i="1" dirty="0" smtClean="0">
              <a:solidFill>
                <a:srgbClr val="00B050"/>
              </a:solidFill>
            </a:endParaRPr>
          </a:p>
          <a:p>
            <a:r>
              <a:rPr lang="tr-TR" sz="2400" i="1" dirty="0" err="1" smtClean="0">
                <a:solidFill>
                  <a:srgbClr val="00B050"/>
                </a:solidFill>
              </a:rPr>
              <a:t>Sada</a:t>
            </a:r>
            <a:r>
              <a:rPr lang="tr-TR" sz="2400" i="1" dirty="0" smtClean="0">
                <a:solidFill>
                  <a:srgbClr val="00B050"/>
                </a:solidFill>
              </a:rPr>
              <a:t> </a:t>
            </a:r>
            <a:r>
              <a:rPr lang="tr-TR" sz="2400" i="1" dirty="0">
                <a:solidFill>
                  <a:srgbClr val="00B050"/>
                </a:solidFill>
              </a:rPr>
              <a:t>verip seslendi mi </a:t>
            </a:r>
            <a:r>
              <a:rPr lang="tr-TR" sz="2400" i="1" dirty="0" smtClean="0">
                <a:solidFill>
                  <a:srgbClr val="00B050"/>
                </a:solidFill>
              </a:rPr>
              <a:t>yaylalar</a:t>
            </a:r>
          </a:p>
          <a:p>
            <a:r>
              <a:rPr lang="tr-TR" sz="2400" i="1" dirty="0" smtClean="0">
                <a:solidFill>
                  <a:srgbClr val="00B050"/>
                </a:solidFill>
              </a:rPr>
              <a:t> </a:t>
            </a:r>
          </a:p>
          <a:p>
            <a:endParaRPr lang="tr-TR" sz="2400" i="1" dirty="0" smtClean="0">
              <a:solidFill>
                <a:srgbClr val="00B050"/>
              </a:solidFill>
            </a:endParaRPr>
          </a:p>
          <a:p>
            <a:r>
              <a:rPr lang="tr-TR" sz="2400" i="1" dirty="0">
                <a:solidFill>
                  <a:srgbClr val="00B050"/>
                </a:solidFill>
              </a:rPr>
              <a:t>Arım</a:t>
            </a:r>
            <a:r>
              <a:rPr lang="tr-TR" sz="2400" i="1" dirty="0" smtClean="0">
                <a:solidFill>
                  <a:srgbClr val="00B050"/>
                </a:solidFill>
              </a:rPr>
              <a:t>, balım, peteğim</a:t>
            </a:r>
            <a:r>
              <a:rPr lang="tr-TR" sz="2400" i="1" dirty="0">
                <a:solidFill>
                  <a:srgbClr val="00B050"/>
                </a:solidFill>
              </a:rPr>
              <a:t>,</a:t>
            </a:r>
            <a:r>
              <a:rPr lang="tr-TR" sz="2400" i="1" dirty="0">
                <a:solidFill>
                  <a:srgbClr val="00B050"/>
                </a:solidFill>
              </a:rPr>
              <a:t/>
            </a:r>
            <a:br>
              <a:rPr lang="tr-TR" sz="2400" i="1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Gülüm, dalım, çiçeğim,</a:t>
            </a:r>
            <a:r>
              <a:rPr lang="tr-TR" sz="2400" i="1" dirty="0">
                <a:solidFill>
                  <a:srgbClr val="00B050"/>
                </a:solidFill>
              </a:rPr>
              <a:t/>
            </a:r>
            <a:br>
              <a:rPr lang="tr-TR" sz="2400" i="1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Bilsem ki öleceğim,</a:t>
            </a:r>
            <a:r>
              <a:rPr lang="tr-TR" sz="2400" i="1" dirty="0">
                <a:solidFill>
                  <a:srgbClr val="00B050"/>
                </a:solidFill>
              </a:rPr>
              <a:t/>
            </a:r>
            <a:br>
              <a:rPr lang="tr-TR" sz="2400" i="1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Yine seni </a:t>
            </a:r>
            <a:r>
              <a:rPr lang="tr-TR" sz="2400" i="1" dirty="0" smtClean="0">
                <a:solidFill>
                  <a:srgbClr val="00B050"/>
                </a:solidFill>
              </a:rPr>
              <a:t>seveceğim.</a:t>
            </a:r>
          </a:p>
          <a:p>
            <a:endParaRPr lang="tr-TR" sz="2400" i="1" dirty="0" smtClean="0">
              <a:solidFill>
                <a:srgbClr val="00B050"/>
              </a:solidFill>
            </a:endParaRPr>
          </a:p>
          <a:p>
            <a:r>
              <a:rPr lang="tr-TR" sz="2400" i="1" dirty="0" err="1">
                <a:solidFill>
                  <a:srgbClr val="00B050"/>
                </a:solidFill>
              </a:rPr>
              <a:t>Lâleyi,sümbülü</a:t>
            </a:r>
            <a:r>
              <a:rPr lang="tr-TR" sz="2400" i="1" dirty="0">
                <a:solidFill>
                  <a:srgbClr val="00B050"/>
                </a:solidFill>
              </a:rPr>
              <a:t> gülü </a:t>
            </a:r>
            <a:r>
              <a:rPr lang="tr-TR" sz="2400" i="1" dirty="0" err="1">
                <a:solidFill>
                  <a:srgbClr val="00B050"/>
                </a:solidFill>
              </a:rPr>
              <a:t>hâr</a:t>
            </a:r>
            <a:r>
              <a:rPr lang="tr-TR" sz="2400" i="1" dirty="0">
                <a:solidFill>
                  <a:srgbClr val="00B050"/>
                </a:solidFill>
              </a:rPr>
              <a:t> almış,</a:t>
            </a:r>
            <a:r>
              <a:rPr lang="tr-TR" sz="2400" i="1" dirty="0">
                <a:solidFill>
                  <a:srgbClr val="00B050"/>
                </a:solidFill>
              </a:rPr>
              <a:t/>
            </a:r>
            <a:br>
              <a:rPr lang="tr-TR" sz="2400" i="1" dirty="0">
                <a:solidFill>
                  <a:srgbClr val="00B050"/>
                </a:solidFill>
              </a:rPr>
            </a:br>
            <a:r>
              <a:rPr lang="tr-TR" sz="2400" i="1" dirty="0">
                <a:solidFill>
                  <a:srgbClr val="00B050"/>
                </a:solidFill>
              </a:rPr>
              <a:t>Zevk u şevk ehlini </a:t>
            </a:r>
            <a:r>
              <a:rPr lang="tr-TR" sz="2400" i="1" dirty="0" err="1">
                <a:solidFill>
                  <a:srgbClr val="00B050"/>
                </a:solidFill>
              </a:rPr>
              <a:t>âh</a:t>
            </a:r>
            <a:r>
              <a:rPr lang="tr-TR" sz="2400" i="1" dirty="0">
                <a:solidFill>
                  <a:srgbClr val="00B050"/>
                </a:solidFill>
              </a:rPr>
              <a:t> u </a:t>
            </a:r>
            <a:r>
              <a:rPr lang="tr-TR" sz="2400" i="1" dirty="0" err="1">
                <a:solidFill>
                  <a:srgbClr val="00B050"/>
                </a:solidFill>
              </a:rPr>
              <a:t>zâr</a:t>
            </a:r>
            <a:r>
              <a:rPr lang="tr-TR" sz="2400" i="1" dirty="0">
                <a:solidFill>
                  <a:srgbClr val="00B050"/>
                </a:solidFill>
              </a:rPr>
              <a:t> almış.</a:t>
            </a:r>
            <a:endParaRPr lang="tr-TR" sz="2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12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822181" y="0"/>
            <a:ext cx="1556836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 smtClean="0"/>
              <a:t>TENASÜP</a:t>
            </a:r>
            <a:endParaRPr lang="tr-TR" sz="28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179512" y="524370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 smtClean="0">
                <a:solidFill>
                  <a:srgbClr val="00B050"/>
                </a:solidFill>
              </a:rPr>
              <a:t>Aşk </a:t>
            </a:r>
            <a:r>
              <a:rPr lang="tr-TR" sz="2400" b="1" i="1" dirty="0" smtClean="0">
                <a:solidFill>
                  <a:srgbClr val="00B050"/>
                </a:solidFill>
              </a:rPr>
              <a:t>derdiyle</a:t>
            </a:r>
            <a:r>
              <a:rPr lang="tr-TR" sz="2400" i="1" dirty="0" smtClean="0">
                <a:solidFill>
                  <a:srgbClr val="00B050"/>
                </a:solidFill>
              </a:rPr>
              <a:t> </a:t>
            </a:r>
            <a:r>
              <a:rPr lang="tr-TR" sz="2400" i="1" dirty="0" err="1" smtClean="0">
                <a:solidFill>
                  <a:srgbClr val="00B050"/>
                </a:solidFill>
              </a:rPr>
              <a:t>hoşem</a:t>
            </a:r>
            <a:r>
              <a:rPr lang="tr-TR" sz="2400" i="1" dirty="0" smtClean="0">
                <a:solidFill>
                  <a:srgbClr val="00B050"/>
                </a:solidFill>
              </a:rPr>
              <a:t> el çek </a:t>
            </a:r>
            <a:r>
              <a:rPr lang="tr-TR" sz="2400" b="1" i="1" dirty="0" smtClean="0">
                <a:solidFill>
                  <a:srgbClr val="00B050"/>
                </a:solidFill>
              </a:rPr>
              <a:t>ilacımdan  </a:t>
            </a:r>
            <a:r>
              <a:rPr lang="tr-TR" sz="2400" b="1" i="1" dirty="0" err="1" smtClean="0">
                <a:solidFill>
                  <a:srgbClr val="00B050"/>
                </a:solidFill>
              </a:rPr>
              <a:t>tabib</a:t>
            </a:r>
            <a:r>
              <a:rPr lang="tr-TR" sz="2400" i="1" dirty="0" smtClean="0">
                <a:solidFill>
                  <a:srgbClr val="00B050"/>
                </a:solidFill>
              </a:rPr>
              <a:t> </a:t>
            </a:r>
            <a:endParaRPr lang="tr-TR" sz="2400" dirty="0" smtClean="0">
              <a:solidFill>
                <a:srgbClr val="00B050"/>
              </a:solidFill>
            </a:endParaRPr>
          </a:p>
          <a:p>
            <a:r>
              <a:rPr lang="tr-TR" sz="2400" i="1" dirty="0" smtClean="0">
                <a:solidFill>
                  <a:srgbClr val="00B050"/>
                </a:solidFill>
              </a:rPr>
              <a:t>Kılma </a:t>
            </a:r>
            <a:r>
              <a:rPr lang="tr-TR" sz="2400" b="1" i="1" dirty="0" smtClean="0">
                <a:solidFill>
                  <a:srgbClr val="00B050"/>
                </a:solidFill>
              </a:rPr>
              <a:t>derman</a:t>
            </a:r>
            <a:r>
              <a:rPr lang="tr-TR" sz="2400" i="1" dirty="0" smtClean="0">
                <a:solidFill>
                  <a:srgbClr val="00B050"/>
                </a:solidFill>
              </a:rPr>
              <a:t> kim helakim zehri dermanındadır</a:t>
            </a:r>
          </a:p>
          <a:p>
            <a:endParaRPr lang="tr-TR" sz="2400" i="1" dirty="0">
              <a:solidFill>
                <a:srgbClr val="00B050"/>
              </a:solidFill>
            </a:endParaRPr>
          </a:p>
          <a:p>
            <a:endParaRPr lang="tr-TR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3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8111" y="523220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/>
          </a:p>
          <a:p>
            <a:endParaRPr lang="tr-TR" sz="2400" dirty="0" smtClean="0"/>
          </a:p>
        </p:txBody>
      </p:sp>
      <p:sp>
        <p:nvSpPr>
          <p:cNvPr id="5" name="Metin kutusu 4"/>
          <p:cNvSpPr txBox="1"/>
          <p:nvPr/>
        </p:nvSpPr>
        <p:spPr>
          <a:xfrm>
            <a:off x="1687977" y="523220"/>
            <a:ext cx="58252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000" b="1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Teşekkür Ederiz</a:t>
            </a:r>
            <a:r>
              <a:rPr lang="mr-IN" sz="5000" b="1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…</a:t>
            </a:r>
            <a:endParaRPr lang="tr-TR" sz="5000" b="1" dirty="0">
              <a:solidFill>
                <a:srgbClr val="FF0000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6" name="Resim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645" y="2067694"/>
            <a:ext cx="3766428" cy="1224136"/>
          </a:xfrm>
          <a:prstGeom prst="rect">
            <a:avLst/>
          </a:prstGeom>
        </p:spPr>
      </p:pic>
      <p:pic>
        <p:nvPicPr>
          <p:cNvPr id="8" name="Resim 7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7694"/>
            <a:ext cx="3990230" cy="100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66</Words>
  <Application>Microsoft Macintosh PowerPoint</Application>
  <PresentationFormat>Ekran Gösterisi (16:9)</PresentationFormat>
  <Paragraphs>26</Paragraphs>
  <Slides>4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Calibri</vt:lpstr>
      <vt:lpstr>Segoe Print</vt:lpstr>
      <vt:lpstr>Arial</vt:lpstr>
      <vt:lpstr>Ofis Teması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pasa</dc:creator>
  <cp:lastModifiedBy>Microsoft Office Kullanıcısı</cp:lastModifiedBy>
  <cp:revision>111</cp:revision>
  <dcterms:created xsi:type="dcterms:W3CDTF">2013-01-27T12:21:31Z</dcterms:created>
  <dcterms:modified xsi:type="dcterms:W3CDTF">2020-12-06T09:22:08Z</dcterms:modified>
</cp:coreProperties>
</file>