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3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23" autoAdjust="0"/>
    <p:restoredTop sz="94836"/>
  </p:normalViewPr>
  <p:slideViewPr>
    <p:cSldViewPr>
      <p:cViewPr varScale="1">
        <p:scale>
          <a:sx n="139" d="100"/>
          <a:sy n="139" d="100"/>
        </p:scale>
        <p:origin x="12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24.01.2021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3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864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721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3636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92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708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8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24.01.2021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ebiyatciyim.com/oznel-cumleler-nesnel-cumlel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V-3srREfs9g?feature=oembed" TargetMode="Externa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www.edebiyatciyim.com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2582258" y="0"/>
            <a:ext cx="4036682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ÖZNEL-NESNEL CÜMLELER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"</a:t>
            </a:r>
            <a:r>
              <a:rPr lang="tr-TR" sz="2400" dirty="0">
                <a:hlinkClick r:id="rId3"/>
              </a:rPr>
              <a:t>Öznel ve Nesnel Cümleler</a:t>
            </a:r>
            <a:r>
              <a:rPr lang="tr-TR" sz="2400" dirty="0"/>
              <a:t>" konusu, cümlede anlam konu başlığı altında ele aldığımız önemli başlıklardan birisidir.</a:t>
            </a:r>
          </a:p>
          <a:p>
            <a:endParaRPr lang="tr-TR" sz="2400" dirty="0"/>
          </a:p>
          <a:p>
            <a:r>
              <a:rPr lang="tr-TR" sz="2400" dirty="0"/>
              <a:t> İfade ettikleri yargının özelliklerine cümleleri “Öznel Yargılı Cümleler ve Nesnel Yargılı Cümleler” şeklinde sınıflandırabiliriz.</a:t>
            </a:r>
          </a:p>
          <a:p>
            <a:endParaRPr lang="tr-TR" sz="2400" dirty="0"/>
          </a:p>
          <a:p>
            <a:r>
              <a:rPr lang="tr-TR" sz="2400" dirty="0">
                <a:solidFill>
                  <a:srgbClr val="00B050"/>
                </a:solidFill>
              </a:rPr>
              <a:t>Fenerbahçe, bugün sezonun en güzel oyununu sergiledi.</a:t>
            </a:r>
          </a:p>
          <a:p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dirty="0">
                <a:solidFill>
                  <a:srgbClr val="00B050"/>
                </a:solidFill>
              </a:rPr>
              <a:t>Fenerbahçe, bugün sezonun en gollü galibiyetini aldı.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01145" y="0"/>
            <a:ext cx="279890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ÖZNEL CÜMLELER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Kişilerin kendi duygularını, düşüncelerini, beğenilerini, yargılarını yani kişisel ifadelerini içeren; kanıtlanamayan ve kişiden kişiye değişebilen yargıları içeren cümlelerdir. </a:t>
            </a:r>
          </a:p>
          <a:p>
            <a:endParaRPr lang="tr-TR" sz="2400" dirty="0"/>
          </a:p>
          <a:p>
            <a:r>
              <a:rPr lang="tr-TR" sz="2400" dirty="0"/>
              <a:t>Bu tür cümlelerin doğruluğu ya da yanlışlığı kişiden kişiye değişeceği için bu türde yargı bildiren cümlelerde “Bence, bana göre” anlamı bulunmaktadır.</a:t>
            </a:r>
          </a:p>
          <a:p>
            <a:endParaRPr lang="tr-TR" sz="2400" dirty="0"/>
          </a:p>
          <a:p>
            <a:r>
              <a:rPr lang="tr-TR" sz="2400" dirty="0">
                <a:solidFill>
                  <a:srgbClr val="00B050"/>
                </a:solidFill>
              </a:rPr>
              <a:t>İstanbul, dünyanın en güzel şehirlerinin başında geliyor.</a:t>
            </a:r>
          </a:p>
          <a:p>
            <a:endParaRPr lang="tr-TR" sz="2400" dirty="0"/>
          </a:p>
          <a:p>
            <a:r>
              <a:rPr lang="tr-TR" b="1" dirty="0">
                <a:solidFill>
                  <a:srgbClr val="FF0000"/>
                </a:solidFill>
              </a:rPr>
              <a:t>Uyarı:</a:t>
            </a:r>
            <a:r>
              <a:rPr lang="tr-TR" dirty="0">
                <a:solidFill>
                  <a:srgbClr val="FF0000"/>
                </a:solidFill>
              </a:rPr>
              <a:t> Hangisi öznel cümledir şeklinde soru yerine “Kişisel duygu ve düşüncelerin katıldığı, yorum yapılan ya da kişiden kişiye değişen bir yargı içeren cümle” tarzında sorular yöneltilir.</a:t>
            </a:r>
            <a:endParaRPr lang="tr-T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0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087619" y="9144"/>
            <a:ext cx="2968761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NESNEL CÜMLELER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Kişilerin duygu ve düşüncelerini içermeyen; gerçekliği kanıtlanabilen, kişilere göre değişmeyen yargıları içeren cümlelere “Nesnel Cümle” denir. </a:t>
            </a:r>
          </a:p>
          <a:p>
            <a:endParaRPr lang="tr-TR" sz="2400" dirty="0"/>
          </a:p>
          <a:p>
            <a:r>
              <a:rPr lang="tr-TR" sz="2400" dirty="0"/>
              <a:t>Bu türdeki cümleler, herkese göre değişmeyen ve araştırmalar sonucunda ulaşılabilen kanıtlanabilir nesnel yargılar içermektedir.</a:t>
            </a:r>
          </a:p>
          <a:p>
            <a:endParaRPr lang="tr-TR" sz="2400" dirty="0"/>
          </a:p>
          <a:p>
            <a:r>
              <a:rPr lang="tr-TR" sz="2400" dirty="0"/>
              <a:t>Nesnel cümlelerin, öznel cümleden ayrılan en büyük farkı kanıtlanabilir nitelikte olup değişmeyen bilgiler içermesidir.</a:t>
            </a:r>
          </a:p>
          <a:p>
            <a:endParaRPr lang="tr-TR" sz="2400" dirty="0"/>
          </a:p>
          <a:p>
            <a:r>
              <a:rPr lang="tr-TR" sz="2400" dirty="0">
                <a:solidFill>
                  <a:srgbClr val="00B050"/>
                </a:solidFill>
              </a:rPr>
              <a:t>Türkiye’nin </a:t>
            </a:r>
            <a:r>
              <a:rPr lang="tr-TR" sz="2400">
                <a:solidFill>
                  <a:srgbClr val="00B050"/>
                </a:solidFill>
              </a:rPr>
              <a:t>en kalabalık </a:t>
            </a:r>
            <a:r>
              <a:rPr lang="tr-TR" sz="2400" dirty="0">
                <a:solidFill>
                  <a:srgbClr val="00B050"/>
                </a:solidFill>
              </a:rPr>
              <a:t>şehri İstanbul’dur.</a:t>
            </a:r>
          </a:p>
        </p:txBody>
      </p:sp>
    </p:spTree>
    <p:extLst>
      <p:ext uri="{BB962C8B-B14F-4D97-AF65-F5344CB8AC3E}">
        <p14:creationId xmlns:p14="http://schemas.microsoft.com/office/powerpoint/2010/main" val="175695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1948527" y="0"/>
            <a:ext cx="5304144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ÖZNEL-NESNEL CÜMLE ÖRNEKLERİ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/>
              <a:t>Kırmızı en sevdiğim ve kendime yakıştırdığım renktir.</a:t>
            </a:r>
          </a:p>
          <a:p>
            <a:endParaRPr lang="tr-TR" sz="2400" i="1" dirty="0"/>
          </a:p>
          <a:p>
            <a:r>
              <a:rPr lang="tr-TR" sz="2400" i="1" dirty="0"/>
              <a:t>Dizi, üç sezonda toplamda 15 bölümden oluşuyor.</a:t>
            </a:r>
            <a:endParaRPr lang="tr-TR" sz="2400" dirty="0"/>
          </a:p>
          <a:p>
            <a:endParaRPr lang="tr-TR" sz="2400" dirty="0"/>
          </a:p>
          <a:p>
            <a:r>
              <a:rPr lang="tr-TR" sz="2400" i="1" dirty="0"/>
              <a:t>Kar yağdıkça hepimiz mutlu oluyorduk.</a:t>
            </a:r>
            <a:endParaRPr lang="tr-TR" sz="2400" dirty="0"/>
          </a:p>
          <a:p>
            <a:endParaRPr lang="tr-TR" sz="2400" dirty="0"/>
          </a:p>
          <a:p>
            <a:r>
              <a:rPr lang="tr-TR" sz="2400" i="1" dirty="0"/>
              <a:t>Öğretmen derste nesnel cümleler konusunu anlattı.</a:t>
            </a:r>
            <a:endParaRPr lang="tr-TR" sz="2400" dirty="0"/>
          </a:p>
          <a:p>
            <a:endParaRPr lang="tr-TR" sz="2400" dirty="0"/>
          </a:p>
          <a:p>
            <a:r>
              <a:rPr lang="tr-TR" sz="2400" i="1" dirty="0"/>
              <a:t>Bu kitabın soruları daha basit.</a:t>
            </a:r>
            <a:endParaRPr lang="tr-TR" sz="2400" dirty="0"/>
          </a:p>
          <a:p>
            <a:endParaRPr lang="tr-TR" sz="2400" dirty="0"/>
          </a:p>
          <a:p>
            <a:r>
              <a:rPr lang="tr-TR" sz="2400" i="1" dirty="0"/>
              <a:t>Dünya, Mars'tan daha büyüktür.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7047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1948527" y="0"/>
            <a:ext cx="5304144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dirty="0"/>
              <a:t>ÖZNEL-NESNEL CÜMLE ÖRNEKLERİ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i="1" dirty="0"/>
              <a:t>Hafta sonu, her öğrencinin sevdiği zamanlardır.</a:t>
            </a:r>
          </a:p>
          <a:p>
            <a:endParaRPr lang="tr-TR" sz="2400" i="1" dirty="0"/>
          </a:p>
          <a:p>
            <a:r>
              <a:rPr lang="tr-TR" sz="2400" i="1" dirty="0"/>
              <a:t>Akdeniz Bölgesi, 7 coğrafi bölgemizden birisidir.</a:t>
            </a:r>
            <a:endParaRPr lang="tr-TR" sz="2400" dirty="0"/>
          </a:p>
          <a:p>
            <a:endParaRPr lang="tr-TR" sz="2400" dirty="0"/>
          </a:p>
          <a:p>
            <a:r>
              <a:rPr lang="tr-TR" sz="2400" i="1" dirty="0"/>
              <a:t>Şarkıcının sesi insanları derinden etkiliyordu.</a:t>
            </a:r>
            <a:endParaRPr lang="tr-TR" sz="2400" dirty="0"/>
          </a:p>
          <a:p>
            <a:endParaRPr lang="tr-TR" sz="2400" dirty="0"/>
          </a:p>
          <a:p>
            <a:r>
              <a:rPr lang="tr-TR" sz="2400" i="1" dirty="0"/>
              <a:t>Bu yıl turist sayısında artış görüldü.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1116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523220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pPr algn="ctr"/>
            <a:r>
              <a:rPr lang="tr-TR" sz="2600" b="1" dirty="0">
                <a:solidFill>
                  <a:srgbClr val="0403DA"/>
                </a:solidFill>
                <a:latin typeface="Comic Sans MS" panose="030F0902030302020204" pitchFamily="66" charset="0"/>
              </a:rPr>
              <a:t>Daha fazla bilgi için aşağıdaki videomu izleyebilirsiniz.</a:t>
            </a:r>
          </a:p>
        </p:txBody>
      </p:sp>
      <p:pic>
        <p:nvPicPr>
          <p:cNvPr id="2" name="Çevrimiçi Medya 1" descr="Öznel Cümleler - Nesnel Cümleler (Öznel ve Nesnel Cümleler) Örnekler + PDF">
            <a:hlinkClick r:id="" action="ppaction://media"/>
            <a:extLst>
              <a:ext uri="{FF2B5EF4-FFF2-40B4-BE49-F238E27FC236}">
                <a16:creationId xmlns:a16="http://schemas.microsoft.com/office/drawing/2014/main" id="{CF3DFA43-4A17-C34C-A317-FF935D3F8CC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35447" y="1779662"/>
            <a:ext cx="5473106" cy="309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970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303</Words>
  <Application>Microsoft Macintosh PowerPoint</Application>
  <PresentationFormat>Ekran Gösterisi (16:9)</PresentationFormat>
  <Paragraphs>54</Paragraphs>
  <Slides>7</Slides>
  <Notes>7</Notes>
  <HiddenSlides>0</HiddenSlides>
  <MMClips>1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Segoe Print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User</cp:lastModifiedBy>
  <cp:revision>119</cp:revision>
  <dcterms:created xsi:type="dcterms:W3CDTF">2013-01-27T12:21:31Z</dcterms:created>
  <dcterms:modified xsi:type="dcterms:W3CDTF">2021-01-24T14:14:44Z</dcterms:modified>
</cp:coreProperties>
</file>