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88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57" r:id="rId18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94696"/>
  </p:normalViewPr>
  <p:slideViewPr>
    <p:cSldViewPr>
      <p:cViewPr varScale="1">
        <p:scale>
          <a:sx n="121" d="100"/>
          <a:sy n="121" d="100"/>
        </p:scale>
        <p:origin x="176" y="4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713CA-1053-4205-A2C6-90AF2B5F3A28}" type="datetimeFigureOut">
              <a:rPr lang="tr-TR" smtClean="0"/>
              <a:t>26.03.2021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E4F2-A439-43C9-B2A1-9D3603252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246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438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4884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747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844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387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32553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902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37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456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458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71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710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346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340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6610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450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EE4F2-A439-43C9-B2A1-9D3603252B9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1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D15D-0FDD-47EA-AC4E-36BA1E52F8ED}" type="datetimeFigureOut">
              <a:rPr lang="tr-TR" smtClean="0"/>
              <a:pPr/>
              <a:t>26.03.2021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CEF62-19F7-4214-AD8E-70643B1C8F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ebiyatciyim.com/zarf-belirtec-nedir-zarf-cesitleri-konu-anlatimi/#5" TargetMode="External"/><Relationship Id="rId3" Type="http://schemas.openxmlformats.org/officeDocument/2006/relationships/hyperlink" Target="https://www.edebiyatciyim.com/zarf-belirtec-nedir-zarf-cesitleri-konu-anlatimi/" TargetMode="External"/><Relationship Id="rId7" Type="http://schemas.openxmlformats.org/officeDocument/2006/relationships/hyperlink" Target="https://www.edebiyatciyim.com/zarf-belirtec-nedir-zarf-cesitleri-konu-anlatimi/#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debiyatciyim.com/zarf-belirtec-nedir-zarf-cesitleri-konu-anlatimi/#3" TargetMode="External"/><Relationship Id="rId5" Type="http://schemas.openxmlformats.org/officeDocument/2006/relationships/hyperlink" Target="https://www.edebiyatciyim.com/zarf-belirtec-nedir-zarf-cesitleri-konu-anlatimi/#2" TargetMode="External"/><Relationship Id="rId4" Type="http://schemas.openxmlformats.org/officeDocument/2006/relationships/hyperlink" Target="https://www.edebiyatciyim.com/zarf-belirtec-nedir-zarf-cesitleri-konu-anlatimi/#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_ke4VQZo9TewOf-p-LSx_Q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edebiyatciyim.com/" TargetMode="Externa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buFont typeface="Wingdings" pitchFamily="2" charset="2"/>
              <a:buChar char="ü"/>
            </a:pPr>
            <a:r>
              <a:rPr lang="tr-TR" sz="4200" dirty="0">
                <a:solidFill>
                  <a:srgbClr val="0067FF"/>
                </a:solidFill>
              </a:rPr>
              <a:t>Tiyatro</a:t>
            </a:r>
          </a:p>
          <a:p>
            <a:pPr marL="571500" indent="-571500" algn="just">
              <a:buFont typeface="Wingdings" pitchFamily="2" charset="2"/>
              <a:buChar char="ü"/>
            </a:pPr>
            <a:r>
              <a:rPr lang="tr-TR" sz="4200" dirty="0">
                <a:solidFill>
                  <a:srgbClr val="0067FF"/>
                </a:solidFill>
              </a:rPr>
              <a:t>Tiyatro Türleri</a:t>
            </a:r>
          </a:p>
          <a:p>
            <a:pPr marL="571500" indent="-571500" algn="just">
              <a:buFont typeface="Wingdings" pitchFamily="2" charset="2"/>
              <a:buChar char="ü"/>
            </a:pPr>
            <a:r>
              <a:rPr lang="tr-TR" sz="4200" dirty="0">
                <a:solidFill>
                  <a:srgbClr val="0067FF"/>
                </a:solidFill>
              </a:rPr>
              <a:t>Tiyatro Terimleri</a:t>
            </a:r>
          </a:p>
          <a:p>
            <a:pPr marL="571500" indent="-571500" algn="just">
              <a:buFont typeface="Wingdings" pitchFamily="2" charset="2"/>
              <a:buChar char="ü"/>
            </a:pPr>
            <a:r>
              <a:rPr lang="tr-TR" sz="4200" dirty="0">
                <a:solidFill>
                  <a:srgbClr val="0067FF"/>
                </a:solidFill>
              </a:rPr>
              <a:t>Zarflar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587051" y="0"/>
            <a:ext cx="1969898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 ÜNİTESİ</a:t>
            </a:r>
          </a:p>
        </p:txBody>
      </p:sp>
    </p:spTree>
    <p:extLst>
      <p:ext uri="{BB962C8B-B14F-4D97-AF65-F5344CB8AC3E}">
        <p14:creationId xmlns:p14="http://schemas.microsoft.com/office/powerpoint/2010/main" val="127004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sahne: </a:t>
            </a:r>
            <a:r>
              <a:rPr lang="tr-TR" sz="2400" dirty="0"/>
              <a:t>İzleyicilerin kolayca görebilmeleri için genellikle yerden belli bir ölçüde yüksek yapılan, gösteri yapmaya uygun yer.</a:t>
            </a:r>
          </a:p>
          <a:p>
            <a:r>
              <a:rPr lang="tr-TR" sz="2400" b="1" dirty="0"/>
              <a:t>skeç: </a:t>
            </a:r>
            <a:r>
              <a:rPr lang="tr-TR" sz="2400" dirty="0"/>
              <a:t>Güldürü niteliğinde kısa oyun. </a:t>
            </a:r>
            <a:br>
              <a:rPr lang="tr-TR" sz="2400" dirty="0"/>
            </a:br>
            <a:r>
              <a:rPr lang="tr-TR" sz="2400" b="1" dirty="0"/>
              <a:t>suflör: </a:t>
            </a:r>
            <a:r>
              <a:rPr lang="tr-TR" sz="2400" dirty="0"/>
              <a:t>Oyunculara, rollerinde unuttukları sözleri izleyicilere duyurmadan söyleyip hatırlatan erkek. </a:t>
            </a:r>
            <a:br>
              <a:rPr lang="tr-TR" sz="2400" dirty="0"/>
            </a:br>
            <a:r>
              <a:rPr lang="tr-TR" sz="2400" dirty="0"/>
              <a:t>temsil: Oyun. </a:t>
            </a:r>
            <a:br>
              <a:rPr lang="tr-TR" sz="2400" dirty="0"/>
            </a:br>
            <a:r>
              <a:rPr lang="tr-TR" sz="2400" b="1" dirty="0"/>
              <a:t>tirat: </a:t>
            </a:r>
            <a:r>
              <a:rPr lang="tr-TR" sz="2400" dirty="0"/>
              <a:t>1. Sahnede kişilerin birbirlerine söyledikleri uzun sözler. 2. Bir tiyatro oyununda, oyuncunun uzun ve kesintisiz konuşması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178993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i="1" dirty="0">
                <a:hlinkClick r:id="rId3"/>
              </a:rPr>
              <a:t>Zarflar</a:t>
            </a:r>
            <a:r>
              <a:rPr lang="tr-TR" sz="2400" dirty="0"/>
              <a:t>; sıfatları, fiilimsileri ve kendilerine benzeyen sözcükleri yani zarfları durum, zaman, yer-yön, miktar, soru yönüyle belirten sözcüklerdir.</a:t>
            </a:r>
          </a:p>
          <a:p>
            <a:endParaRPr lang="tr-TR" sz="2400" dirty="0"/>
          </a:p>
          <a:p>
            <a:r>
              <a:rPr lang="tr-TR" sz="2400" dirty="0"/>
              <a:t>Zarf Çeşitleri </a:t>
            </a:r>
            <a:br>
              <a:rPr lang="tr-TR" sz="2400" dirty="0"/>
            </a:br>
            <a:r>
              <a:rPr lang="tr-TR" sz="2000" i="1" dirty="0">
                <a:hlinkClick r:id="rId4"/>
              </a:rPr>
              <a:t>Durum Zarfları</a:t>
            </a:r>
            <a:endParaRPr lang="tr-TR" sz="2000" dirty="0"/>
          </a:p>
          <a:p>
            <a:r>
              <a:rPr lang="tr-TR" sz="2000" i="1" dirty="0">
                <a:hlinkClick r:id="rId5"/>
              </a:rPr>
              <a:t>Zaman Zarfları</a:t>
            </a:r>
            <a:endParaRPr lang="tr-TR" sz="2000" dirty="0"/>
          </a:p>
          <a:p>
            <a:r>
              <a:rPr lang="tr-TR" sz="2000" i="1" dirty="0">
                <a:hlinkClick r:id="rId6"/>
              </a:rPr>
              <a:t>Azlık-Çokluk Zarfları</a:t>
            </a:r>
            <a:endParaRPr lang="tr-TR" sz="2000" dirty="0"/>
          </a:p>
          <a:p>
            <a:r>
              <a:rPr lang="tr-TR" sz="2000" i="1" dirty="0">
                <a:hlinkClick r:id="rId7"/>
              </a:rPr>
              <a:t>Yer Yön Zarfları</a:t>
            </a:r>
            <a:endParaRPr lang="tr-TR" sz="2000" dirty="0"/>
          </a:p>
          <a:p>
            <a:r>
              <a:rPr lang="tr-TR" sz="2000" i="1" dirty="0">
                <a:hlinkClick r:id="rId8"/>
              </a:rPr>
              <a:t>Soru Zarfları</a:t>
            </a:r>
            <a:endParaRPr lang="tr-TR" sz="2000" dirty="0"/>
          </a:p>
          <a:p>
            <a:endParaRPr lang="tr-TR" sz="2400" dirty="0"/>
          </a:p>
          <a:p>
            <a:r>
              <a:rPr lang="tr-TR" sz="2400" dirty="0"/>
              <a:t>Zarflar tek başına kullanıldığında isimleşir, isim çekim eklerini alamaz ve isim cümlelerinde sıfat görevinde kullanılır.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322552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67FF"/>
                </a:solidFill>
              </a:rPr>
              <a:t>1. Durum Zarfları</a:t>
            </a:r>
          </a:p>
          <a:p>
            <a:r>
              <a:rPr lang="tr-TR" sz="2400" dirty="0"/>
              <a:t>Niteledikleri sözcükleri durum yönünden belirten, onların durumlarını anlatan, onların nasıl yapıldığını belirten zarflardır. </a:t>
            </a:r>
          </a:p>
          <a:p>
            <a:r>
              <a:rPr lang="tr-TR" sz="2400" dirty="0"/>
              <a:t>Fiillere sorulan “Nasıl?” sorunun cevabı durum zarfıdır.</a:t>
            </a:r>
          </a:p>
          <a:p>
            <a:endParaRPr lang="tr-TR" sz="2400" dirty="0"/>
          </a:p>
          <a:p>
            <a:r>
              <a:rPr lang="tr-TR" sz="2400" b="1" i="1" dirty="0">
                <a:solidFill>
                  <a:srgbClr val="00B050"/>
                </a:solidFill>
              </a:rPr>
              <a:t>Çok sahiplenmeden </a:t>
            </a:r>
            <a:r>
              <a:rPr lang="tr-TR" sz="2400" i="1" dirty="0">
                <a:solidFill>
                  <a:srgbClr val="00B050"/>
                </a:solidFill>
              </a:rPr>
              <a:t>yaşayacaksın.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b="1" i="1" dirty="0">
                <a:solidFill>
                  <a:srgbClr val="00B050"/>
                </a:solidFill>
              </a:rPr>
              <a:t>Halı dokur gibi</a:t>
            </a:r>
            <a:r>
              <a:rPr lang="tr-TR" sz="2400" i="1" dirty="0">
                <a:solidFill>
                  <a:srgbClr val="00B050"/>
                </a:solidFill>
              </a:rPr>
              <a:t> yonttu mermeri.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Okula </a:t>
            </a:r>
            <a:r>
              <a:rPr lang="tr-TR" sz="2400" b="1" i="1" dirty="0">
                <a:solidFill>
                  <a:srgbClr val="00B050"/>
                </a:solidFill>
              </a:rPr>
              <a:t>yürüyerek</a:t>
            </a:r>
            <a:r>
              <a:rPr lang="tr-TR" sz="2400" i="1" dirty="0">
                <a:solidFill>
                  <a:srgbClr val="00B050"/>
                </a:solidFill>
              </a:rPr>
              <a:t> geldim.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Gözümün içine </a:t>
            </a:r>
            <a:r>
              <a:rPr lang="tr-TR" sz="2400" b="1" i="1" dirty="0">
                <a:solidFill>
                  <a:srgbClr val="00B050"/>
                </a:solidFill>
              </a:rPr>
              <a:t>bakarak</a:t>
            </a:r>
            <a:r>
              <a:rPr lang="tr-TR" sz="2400" i="1" dirty="0">
                <a:solidFill>
                  <a:srgbClr val="00B050"/>
                </a:solidFill>
              </a:rPr>
              <a:t> yalan söyledi.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3262714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67FF"/>
                </a:solidFill>
              </a:rPr>
              <a:t>2. Zaman Zarfları</a:t>
            </a:r>
          </a:p>
          <a:p>
            <a:r>
              <a:rPr lang="tr-TR" sz="2400" dirty="0"/>
              <a:t>Fiilleri zaman yönünden belirten; eylemin, hareketin zamanını bildiren zarflardır. «Ne zaman?» sorusuna cevap verir.</a:t>
            </a:r>
          </a:p>
          <a:p>
            <a:endParaRPr lang="tr-TR" sz="2400" dirty="0"/>
          </a:p>
          <a:p>
            <a:r>
              <a:rPr lang="tr-TR" sz="2400" b="1" i="1" dirty="0">
                <a:solidFill>
                  <a:srgbClr val="00B050"/>
                </a:solidFill>
              </a:rPr>
              <a:t>Bu akşam</a:t>
            </a:r>
            <a:r>
              <a:rPr lang="tr-TR" sz="2400" i="1" dirty="0">
                <a:solidFill>
                  <a:srgbClr val="00B050"/>
                </a:solidFill>
              </a:rPr>
              <a:t> dışarıda bir toplantım var.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b="1" i="1" dirty="0">
                <a:solidFill>
                  <a:srgbClr val="00B050"/>
                </a:solidFill>
              </a:rPr>
              <a:t>Yarın</a:t>
            </a:r>
            <a:r>
              <a:rPr lang="tr-TR" sz="2400" i="1" dirty="0">
                <a:solidFill>
                  <a:srgbClr val="00B050"/>
                </a:solidFill>
              </a:rPr>
              <a:t> bizimkilerle İzmir’e uçacağız.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Evin boya işi </a:t>
            </a:r>
            <a:r>
              <a:rPr lang="tr-TR" sz="2400" b="1" i="1" dirty="0">
                <a:solidFill>
                  <a:srgbClr val="00B050"/>
                </a:solidFill>
              </a:rPr>
              <a:t>üç saate</a:t>
            </a:r>
            <a:r>
              <a:rPr lang="tr-TR" sz="2400" i="1" dirty="0">
                <a:solidFill>
                  <a:srgbClr val="00B050"/>
                </a:solidFill>
              </a:rPr>
              <a:t> biter.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Bizim evin </a:t>
            </a:r>
            <a:r>
              <a:rPr lang="tr-TR" sz="2400" b="1" i="1" dirty="0">
                <a:solidFill>
                  <a:srgbClr val="00B050"/>
                </a:solidFill>
              </a:rPr>
              <a:t>kışın</a:t>
            </a:r>
            <a:r>
              <a:rPr lang="tr-TR" sz="2400" i="1" dirty="0">
                <a:solidFill>
                  <a:srgbClr val="00B050"/>
                </a:solidFill>
              </a:rPr>
              <a:t> ısınma sorunu var.</a:t>
            </a:r>
            <a:endParaRPr lang="tr-TR" sz="2400" dirty="0">
              <a:solidFill>
                <a:srgbClr val="00B050"/>
              </a:solidFill>
            </a:endParaRP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125345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36" end="1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174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12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43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67FF"/>
                </a:solidFill>
              </a:rPr>
              <a:t>3. Azlık-Çokluk (Miktar) Zarfları</a:t>
            </a:r>
          </a:p>
          <a:p>
            <a:r>
              <a:rPr lang="tr-TR" sz="2400" dirty="0"/>
              <a:t>Fiilleri, fiilimsileri, sıfatları ya da başka zarfları miktar anlamında belirten zarf çeşididir. “Ne kadar?” sorusunun cevabıdır.</a:t>
            </a:r>
          </a:p>
          <a:p>
            <a:r>
              <a:rPr lang="tr-TR" sz="2400" dirty="0"/>
              <a:t>Başlıca azlık-çokluk zarfları şunlardır: </a:t>
            </a:r>
            <a:r>
              <a:rPr lang="tr-TR" sz="2400" i="1" dirty="0"/>
              <a:t>çok, biraz, eksik, fazla, azıcık, daha, oldukça, pek çok, gayet, bir hayli, ne kadar, en, en çok,  daha çok, çokça, bayağı…</a:t>
            </a:r>
          </a:p>
          <a:p>
            <a:endParaRPr lang="tr-TR" sz="2400" dirty="0"/>
          </a:p>
          <a:p>
            <a:r>
              <a:rPr lang="tr-TR" sz="2300" i="1" dirty="0">
                <a:solidFill>
                  <a:srgbClr val="00B050"/>
                </a:solidFill>
              </a:rPr>
              <a:t>Dünkü koşuda </a:t>
            </a:r>
            <a:r>
              <a:rPr lang="tr-TR" sz="2300" b="1" i="1" dirty="0">
                <a:solidFill>
                  <a:srgbClr val="00B050"/>
                </a:solidFill>
              </a:rPr>
              <a:t>çok</a:t>
            </a:r>
            <a:r>
              <a:rPr lang="tr-TR" sz="2300" i="1" dirty="0">
                <a:solidFill>
                  <a:srgbClr val="00B050"/>
                </a:solidFill>
              </a:rPr>
              <a:t> yoruldum. </a:t>
            </a:r>
          </a:p>
          <a:p>
            <a:endParaRPr lang="tr-TR" sz="2300" dirty="0">
              <a:solidFill>
                <a:srgbClr val="00B050"/>
              </a:solidFill>
            </a:endParaRPr>
          </a:p>
          <a:p>
            <a:r>
              <a:rPr lang="tr-TR" sz="2300" i="1" dirty="0">
                <a:solidFill>
                  <a:srgbClr val="00B050"/>
                </a:solidFill>
              </a:rPr>
              <a:t>Sınavda öğrenciler </a:t>
            </a:r>
            <a:r>
              <a:rPr lang="tr-TR" sz="2300" b="1" i="1" dirty="0">
                <a:solidFill>
                  <a:srgbClr val="00B050"/>
                </a:solidFill>
              </a:rPr>
              <a:t>oldukça</a:t>
            </a:r>
            <a:r>
              <a:rPr lang="tr-TR" sz="2300" i="1" dirty="0">
                <a:solidFill>
                  <a:srgbClr val="00B050"/>
                </a:solidFill>
              </a:rPr>
              <a:t> güzel cevaplar vermişler.</a:t>
            </a:r>
          </a:p>
          <a:p>
            <a:endParaRPr lang="tr-TR" sz="2300" i="1" dirty="0">
              <a:solidFill>
                <a:srgbClr val="00B050"/>
              </a:solidFill>
            </a:endParaRPr>
          </a:p>
          <a:p>
            <a:r>
              <a:rPr lang="tr-TR" sz="2300" b="1" i="1" dirty="0">
                <a:solidFill>
                  <a:srgbClr val="00B050"/>
                </a:solidFill>
              </a:rPr>
              <a:t>En</a:t>
            </a:r>
            <a:r>
              <a:rPr lang="tr-TR" sz="2300" i="1" dirty="0">
                <a:solidFill>
                  <a:srgbClr val="00B050"/>
                </a:solidFill>
              </a:rPr>
              <a:t> sevdiğim öğretmenimin tayini çıktı.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4267143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30" end="3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59" end="4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13" end="4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67FF"/>
                </a:solidFill>
              </a:rPr>
              <a:t>4. Yer Yön Zarfları</a:t>
            </a:r>
          </a:p>
          <a:p>
            <a:r>
              <a:rPr lang="tr-TR" sz="2400" dirty="0"/>
              <a:t>Fiil ve eylemsileri adı üstünde yer ve yön olarak belirten zarf çeşididir. Diğer zarf çeşitlerinin aksine yer yön zarfları sınırlı sayıdadır: </a:t>
            </a:r>
            <a:r>
              <a:rPr lang="tr-TR" sz="2400" i="1" dirty="0"/>
              <a:t>Aşağı, yukarı, beri, öte, ileri, geri, içeri, dışarı.</a:t>
            </a:r>
          </a:p>
          <a:p>
            <a:endParaRPr lang="tr-TR" sz="2400" dirty="0"/>
          </a:p>
          <a:p>
            <a:r>
              <a:rPr lang="tr-TR" sz="2400" i="1" dirty="0">
                <a:solidFill>
                  <a:srgbClr val="00B050"/>
                </a:solidFill>
              </a:rPr>
              <a:t>Öğrenciler </a:t>
            </a:r>
            <a:r>
              <a:rPr lang="tr-TR" sz="2400" b="1" i="1" dirty="0">
                <a:solidFill>
                  <a:srgbClr val="00B050"/>
                </a:solidFill>
              </a:rPr>
              <a:t>yukarı</a:t>
            </a:r>
            <a:r>
              <a:rPr lang="tr-TR" sz="2400" i="1" dirty="0">
                <a:solidFill>
                  <a:srgbClr val="00B050"/>
                </a:solidFill>
              </a:rPr>
              <a:t> çıksın.</a:t>
            </a:r>
          </a:p>
          <a:p>
            <a:endParaRPr lang="tr-TR" sz="2400" i="1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Akşam, tüm aile </a:t>
            </a:r>
            <a:r>
              <a:rPr lang="tr-TR" sz="2400" b="1" i="1" dirty="0">
                <a:solidFill>
                  <a:srgbClr val="00B050"/>
                </a:solidFill>
              </a:rPr>
              <a:t>dışarı</a:t>
            </a:r>
            <a:r>
              <a:rPr lang="tr-TR" sz="2400" i="1" dirty="0">
                <a:solidFill>
                  <a:srgbClr val="00B050"/>
                </a:solidFill>
              </a:rPr>
              <a:t> çıktık.</a:t>
            </a:r>
          </a:p>
          <a:p>
            <a:endParaRPr lang="tr-TR" sz="2400" i="1" dirty="0"/>
          </a:p>
          <a:p>
            <a:r>
              <a:rPr lang="tr-TR" sz="2400" b="1" dirty="0"/>
              <a:t>NOT 2:</a:t>
            </a:r>
            <a:r>
              <a:rPr lang="tr-TR" sz="2400" dirty="0"/>
              <a:t> “e doğru” sözcükleri de yer yön zarfı olur.</a:t>
            </a:r>
          </a:p>
          <a:p>
            <a:endParaRPr lang="tr-TR" sz="2400" dirty="0"/>
          </a:p>
          <a:p>
            <a:r>
              <a:rPr lang="tr-TR" sz="2400" i="1" dirty="0">
                <a:solidFill>
                  <a:srgbClr val="00B050"/>
                </a:solidFill>
              </a:rPr>
              <a:t>Okul</a:t>
            </a:r>
            <a:r>
              <a:rPr lang="tr-TR" sz="2400" b="1" i="1" dirty="0">
                <a:solidFill>
                  <a:srgbClr val="00B050"/>
                </a:solidFill>
              </a:rPr>
              <a:t>a doğru</a:t>
            </a:r>
            <a:r>
              <a:rPr lang="tr-TR" sz="2400" i="1" dirty="0">
                <a:solidFill>
                  <a:srgbClr val="00B050"/>
                </a:solidFill>
              </a:rPr>
              <a:t> yürüyoruz.</a:t>
            </a:r>
          </a:p>
          <a:p>
            <a:endParaRPr lang="tr-TR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130071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17" end="2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44" end="2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276" end="3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328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499" y="339502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0067FF"/>
                </a:solidFill>
              </a:rPr>
              <a:t>5. Soru Zarfları</a:t>
            </a:r>
          </a:p>
          <a:p>
            <a:r>
              <a:rPr lang="tr-TR" sz="2400" dirty="0"/>
              <a:t>Diğer zarf çeşitlerini bulmak için sorulan sorular cümle içerisinde kullanılırsa soru zarfını oluşturur. Nasıl, ne kadar, ne zaman, niçin, neden, niye, ne(sebep anlamında kullanılırsa)</a:t>
            </a:r>
          </a:p>
          <a:p>
            <a:endParaRPr lang="tr-TR" sz="2400" dirty="0"/>
          </a:p>
          <a:p>
            <a:r>
              <a:rPr lang="tr-TR" sz="2400" b="1" i="1" dirty="0">
                <a:solidFill>
                  <a:srgbClr val="00B050"/>
                </a:solidFill>
              </a:rPr>
              <a:t>Nasıl</a:t>
            </a:r>
            <a:r>
              <a:rPr lang="tr-TR" sz="2400" i="1" dirty="0">
                <a:solidFill>
                  <a:srgbClr val="00B050"/>
                </a:solidFill>
              </a:rPr>
              <a:t> başardın buraya gelmeyi?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Derslerine </a:t>
            </a:r>
            <a:r>
              <a:rPr lang="tr-TR" sz="2400" b="1" i="1" dirty="0">
                <a:solidFill>
                  <a:srgbClr val="00B050"/>
                </a:solidFill>
              </a:rPr>
              <a:t>niye</a:t>
            </a:r>
            <a:r>
              <a:rPr lang="tr-TR" sz="2400" i="1" dirty="0">
                <a:solidFill>
                  <a:srgbClr val="00B050"/>
                </a:solidFill>
              </a:rPr>
              <a:t> çalışmıyorsun?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i="1" dirty="0">
                <a:solidFill>
                  <a:srgbClr val="00B050"/>
                </a:solidFill>
              </a:rPr>
              <a:t>Evine </a:t>
            </a:r>
            <a:r>
              <a:rPr lang="tr-TR" sz="2400" b="1" i="1" dirty="0">
                <a:solidFill>
                  <a:srgbClr val="00B050"/>
                </a:solidFill>
              </a:rPr>
              <a:t>ne zaman</a:t>
            </a:r>
            <a:r>
              <a:rPr lang="tr-TR" sz="2400" i="1" dirty="0">
                <a:solidFill>
                  <a:srgbClr val="00B050"/>
                </a:solidFill>
              </a:rPr>
              <a:t> dönmeyi düşünüyorsun?</a:t>
            </a:r>
          </a:p>
          <a:p>
            <a:endParaRPr lang="tr-TR" sz="2400" dirty="0">
              <a:solidFill>
                <a:srgbClr val="00B050"/>
              </a:solidFill>
            </a:endParaRPr>
          </a:p>
          <a:p>
            <a:r>
              <a:rPr lang="tr-TR" sz="2400" b="1" i="1" dirty="0">
                <a:solidFill>
                  <a:srgbClr val="00B050"/>
                </a:solidFill>
              </a:rPr>
              <a:t>Ne</a:t>
            </a:r>
            <a:r>
              <a:rPr lang="tr-TR" sz="2400" i="1" dirty="0">
                <a:solidFill>
                  <a:srgbClr val="00B050"/>
                </a:solidFill>
              </a:rPr>
              <a:t> ağlarsın benim zülfü siyahım?</a:t>
            </a:r>
            <a:endParaRPr lang="tr-TR" sz="2400" dirty="0">
              <a:solidFill>
                <a:srgbClr val="00B050"/>
              </a:solidFill>
            </a:endParaRP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3614846" y="0"/>
            <a:ext cx="1914307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ZARF (BELİRTEÇ)</a:t>
            </a:r>
          </a:p>
        </p:txBody>
      </p:sp>
    </p:spTree>
    <p:extLst>
      <p:ext uri="{BB962C8B-B14F-4D97-AF65-F5344CB8AC3E}">
        <p14:creationId xmlns:p14="http://schemas.microsoft.com/office/powerpoint/2010/main" val="1115966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8111" y="52322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endParaRPr lang="tr-TR" sz="24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1687977" y="523220"/>
            <a:ext cx="58252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Teşekkür Ederiz</a:t>
            </a:r>
            <a:r>
              <a:rPr lang="mr-IN" sz="5000" b="1" dirty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…</a:t>
            </a:r>
            <a:endParaRPr lang="tr-TR" sz="5000" b="1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Resim 5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645" y="2067694"/>
            <a:ext cx="3766428" cy="1224136"/>
          </a:xfrm>
          <a:prstGeom prst="rect">
            <a:avLst/>
          </a:prstGeom>
        </p:spPr>
      </p:pic>
      <p:pic>
        <p:nvPicPr>
          <p:cNvPr id="8" name="Resim 7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67694"/>
            <a:ext cx="3990230" cy="100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7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Tiyatro sahnede, bir seyirci topluluğu önünde, oyuncular tarafından canlandırılmak üzere yazılan edebî türdür.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Tiyatronun kökeni Eski Yunan’da bağ bozumu tanrısı </a:t>
            </a:r>
            <a:r>
              <a:rPr lang="tr-TR" sz="2400" dirty="0" err="1"/>
              <a:t>Dionysos</a:t>
            </a:r>
            <a:r>
              <a:rPr lang="tr-TR" sz="2400" dirty="0"/>
              <a:t> (</a:t>
            </a:r>
            <a:r>
              <a:rPr lang="tr-TR" sz="2400" dirty="0" err="1"/>
              <a:t>Diyonizos</a:t>
            </a:r>
            <a:r>
              <a:rPr lang="tr-TR" sz="2400" dirty="0"/>
              <a:t>) adına yapılan dinî törenlere dayanmaktadır.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Sahne sanatı olarak da adlandırılan tiyatro, sadece okunmak için değil oynanmak için de yazılmaktadır.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Tiyatro, göstermeye bağlı edebi metinlerdir yani yaşanması muhtemel bir olay sahnede canlandırılır. 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8039" y="0"/>
            <a:ext cx="1067921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3439431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Sahnede gösterilen oyun hem göze hem de kulağa hitap ettiği için etkileyicilik gücü yüksektir.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Tiyatrolarda günlük konuşma dili kullanılır.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Dramatik örgü, zaman, mekan, çatışma ve kişiler yapı unsurlarıdır.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Olay ve kişiler gibi temel ögelerin yanında dekor, kostüm ve ışık gibi yardımcı ögeleri de olan tiyatro eserleri; serim (başlangıç̧), düğüm (gelişim) ve çözüm (sonuç̧) bölümlerinden oluşur.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Konusuna göre trajedi, dram ve komedi olarak üçe ayrılır.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352835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Trajedi (Tragedya): </a:t>
            </a:r>
          </a:p>
          <a:p>
            <a:pPr algn="just"/>
            <a:r>
              <a:rPr lang="tr-TR" sz="2300" dirty="0"/>
              <a:t>Konusunu tarihten ve efsanelerden alan, ağırlıklı olarak acıklı olayları konu edinen tiyatrolara "Tragedya" denilmektedir.</a:t>
            </a:r>
          </a:p>
          <a:p>
            <a:pPr algn="just"/>
            <a:endParaRPr lang="tr-TR" sz="2300" dirty="0"/>
          </a:p>
          <a:p>
            <a:pPr algn="just"/>
            <a:r>
              <a:rPr lang="tr-TR" sz="2300" dirty="0"/>
              <a:t>Konularını tarihten ve mitolojiden alır.</a:t>
            </a:r>
          </a:p>
          <a:p>
            <a:pPr algn="just"/>
            <a:endParaRPr lang="tr-TR" sz="2300" dirty="0"/>
          </a:p>
          <a:p>
            <a:pPr algn="just"/>
            <a:r>
              <a:rPr lang="tr-TR" sz="2300" dirty="0"/>
              <a:t>Kahramanlar sıradan insanlar değil kral, kraliçe, prensler ve tanrılardır.</a:t>
            </a:r>
          </a:p>
          <a:p>
            <a:pPr algn="just"/>
            <a:endParaRPr lang="tr-TR" sz="2300" dirty="0"/>
          </a:p>
          <a:p>
            <a:pPr algn="just"/>
            <a:r>
              <a:rPr lang="tr-TR" sz="2300" dirty="0"/>
              <a:t>Trajedide kaba ve çirkin sözlere yer verilmez.</a:t>
            </a:r>
          </a:p>
          <a:p>
            <a:pPr algn="just"/>
            <a:endParaRPr lang="tr-TR" sz="2300" dirty="0"/>
          </a:p>
          <a:p>
            <a:pPr algn="just"/>
            <a:r>
              <a:rPr lang="tr-TR" sz="2300" dirty="0"/>
              <a:t>Öldürme, yaralama gibi olaylar sahnede canlandırılmaz.</a:t>
            </a:r>
          </a:p>
          <a:p>
            <a:pPr algn="just"/>
            <a:endParaRPr lang="tr-TR" sz="2300" dirty="0"/>
          </a:p>
          <a:p>
            <a:pPr algn="just"/>
            <a:r>
              <a:rPr lang="tr-TR" sz="2300" dirty="0"/>
              <a:t>Şiir biçiminde yazılır. Sahnede üç̧ birlik kuralına ( yer, zaman, olay) uyulur. </a:t>
            </a:r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1003446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339502"/>
            <a:ext cx="9001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Komedi (Komedya): </a:t>
            </a:r>
          </a:p>
          <a:p>
            <a:pPr algn="just"/>
            <a:r>
              <a:rPr lang="tr-TR" sz="2400" dirty="0"/>
              <a:t>Kişilerin ve toplumun aksayan yönlerini güldürücü ögelerle iç içe yansıtan tiyatro türüdür.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Komedide korkaklık, cimrilik, dalkavukluk gibi huy ve davranışlar abartılarak seyirciyi güldürürken düşündürmek amaçlanır.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Konular günlük yaşamdan alınır. Kahramanlar, halk kesiminden kimselerdir.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Üç birlik kuralına uyulur ve manzumdur.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Kaba şakalar, söz oyunları, öldürme ve yaralama sahneleri vardır.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337932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/>
              <a:t>Komedi; karakter komedisi, töre komedisi, entrika komedisi gibi türlere ayrılır.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b="1" dirty="0"/>
              <a:t>Karakter Komedisi: </a:t>
            </a:r>
            <a:r>
              <a:rPr lang="tr-TR" sz="2400" dirty="0"/>
              <a:t>Günlük yaşamda her zaman rastlanabilecek insan kusurlarını belli tiplerden hareketle konu edinen komedi türüdür.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b="1" dirty="0"/>
              <a:t>Töre Komedisi</a:t>
            </a:r>
            <a:r>
              <a:rPr lang="tr-TR" sz="2400" dirty="0"/>
              <a:t>: Bazı töre ve gelenekleri eleştirel bir tutumla yansıtan komedi türüdür.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b="1" dirty="0"/>
              <a:t>Entrika Komedisi: </a:t>
            </a:r>
            <a:r>
              <a:rPr lang="tr-TR" sz="2400" dirty="0"/>
              <a:t>Olayların seyircide merak uyandıracak şekilde düzenlenmesiyle güldürmekten başka bir amaç gözetilmeyen komedi türüdür.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349057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/>
              <a:t>Dram: </a:t>
            </a:r>
          </a:p>
          <a:p>
            <a:pPr algn="just"/>
            <a:r>
              <a:rPr lang="tr-TR" sz="2400" dirty="0"/>
              <a:t>Hayatı hem acıklı hem gülünç yönleriyle bir bütün olarak yansıtmayı amaçlayan tiyatro türüdür.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Hem acıklı hem de güldürücü olaylar, bir arada bulunabilir. 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Konularını millî tarihten, günlük yaşamdan almıştır. Kahramanlar toplumun her kesiminden seçilebilir.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Üç birlik kuralına uyma zorunluluğu yoktur.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/>
              <a:t>Dram nazım ve nesir şeklinde yazılabilir.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617710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solidFill>
                  <a:srgbClr val="7030A0"/>
                </a:solidFill>
              </a:rPr>
              <a:t>TİYATRO TERİMLERİ </a:t>
            </a:r>
            <a:br>
              <a:rPr lang="tr-TR" sz="2400" dirty="0"/>
            </a:br>
            <a:r>
              <a:rPr lang="tr-TR" sz="2400" b="1" dirty="0"/>
              <a:t>aksesuar: </a:t>
            </a:r>
            <a:r>
              <a:rPr lang="tr-TR" sz="2400" dirty="0"/>
              <a:t>Dekor gereği kullandığı çeşitli eşya. </a:t>
            </a:r>
            <a:br>
              <a:rPr lang="tr-TR" sz="2400" dirty="0"/>
            </a:br>
            <a:r>
              <a:rPr lang="tr-TR" sz="2400" b="1" dirty="0"/>
              <a:t>aktör: </a:t>
            </a:r>
            <a:r>
              <a:rPr lang="tr-TR" sz="2400" dirty="0"/>
              <a:t>Erkek oyuncu. </a:t>
            </a:r>
            <a:br>
              <a:rPr lang="tr-TR" sz="2400" dirty="0"/>
            </a:br>
            <a:r>
              <a:rPr lang="tr-TR" sz="2400" b="1" dirty="0"/>
              <a:t>aktris: </a:t>
            </a:r>
            <a:r>
              <a:rPr lang="tr-TR" sz="2400" dirty="0"/>
              <a:t>Kadın oyuncu. </a:t>
            </a:r>
            <a:br>
              <a:rPr lang="tr-TR" sz="2400" dirty="0"/>
            </a:br>
            <a:r>
              <a:rPr lang="tr-TR" sz="2400" b="1" dirty="0"/>
              <a:t>dekor: </a:t>
            </a:r>
            <a:r>
              <a:rPr lang="tr-TR" sz="2400" dirty="0"/>
              <a:t>Olayının geçtiği yerin ve çağın özelliklerini belirleyen perde, aksesuar vb. ögelerin bütünü. </a:t>
            </a:r>
            <a:br>
              <a:rPr lang="tr-TR" sz="2400" dirty="0"/>
            </a:br>
            <a:r>
              <a:rPr lang="tr-TR" sz="2400" b="1" dirty="0"/>
              <a:t>doğaçlama: </a:t>
            </a:r>
            <a:r>
              <a:rPr lang="tr-TR" sz="2400" dirty="0"/>
              <a:t>Yazılı metin olmadan oyuncuların anlık olarak oyuna göre davrandığı ve konuştuğu oyun.</a:t>
            </a:r>
            <a:br>
              <a:rPr lang="tr-TR" sz="2400" dirty="0"/>
            </a:br>
            <a:r>
              <a:rPr lang="tr-TR" sz="2400" b="1" dirty="0"/>
              <a:t>dramatize etmek: </a:t>
            </a:r>
            <a:r>
              <a:rPr lang="tr-TR" sz="2400" dirty="0"/>
              <a:t>Bir edebî eseri radyo, televizyon veya sahne oyunu biçimine getirmek. </a:t>
            </a:r>
            <a:br>
              <a:rPr lang="tr-TR" sz="2400" dirty="0"/>
            </a:br>
            <a:r>
              <a:rPr lang="tr-TR" sz="2400" b="1" dirty="0" err="1"/>
              <a:t>entrika:</a:t>
            </a:r>
            <a:r>
              <a:rPr lang="tr-TR" sz="2400" dirty="0" err="1"/>
              <a:t>Bir</a:t>
            </a:r>
            <a:r>
              <a:rPr lang="tr-TR" sz="2400" dirty="0"/>
              <a:t> işi sağlamak veya bozmak için girişilen gizli çalışma, dalavere</a:t>
            </a:r>
            <a:br>
              <a:rPr lang="tr-TR" sz="2400" dirty="0"/>
            </a:br>
            <a:r>
              <a:rPr lang="tr-TR" sz="2400" b="1" dirty="0"/>
              <a:t>jest: </a:t>
            </a:r>
            <a:r>
              <a:rPr lang="tr-TR" sz="2400" dirty="0"/>
              <a:t>Genellikle el, kol ve baş ile yapılan içgüdüsel veya iradeli hareket. 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189863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500" y="400110"/>
            <a:ext cx="9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kostüm: </a:t>
            </a:r>
            <a:r>
              <a:rPr lang="tr-TR" sz="2400" dirty="0"/>
              <a:t>Sinema ve tiyatroda rol gereği giyilen kıyafetlerin genel adı. </a:t>
            </a:r>
            <a:r>
              <a:rPr lang="tr-TR" sz="2400" b="1" dirty="0"/>
              <a:t>kulis: </a:t>
            </a:r>
            <a:r>
              <a:rPr lang="tr-TR" sz="2400" dirty="0"/>
              <a:t>Sahnenin gerisinde ve yanlarında bulunan bölüm.</a:t>
            </a:r>
          </a:p>
          <a:p>
            <a:r>
              <a:rPr lang="tr-TR" sz="2400" b="1" dirty="0" err="1"/>
              <a:t>pandomim</a:t>
            </a:r>
            <a:r>
              <a:rPr lang="tr-TR" sz="2400" b="1" dirty="0"/>
              <a:t>: </a:t>
            </a:r>
            <a:r>
              <a:rPr lang="tr-TR" sz="2400" dirty="0"/>
              <a:t>Sözsüz oyun. </a:t>
            </a:r>
            <a:br>
              <a:rPr lang="tr-TR" sz="2400" dirty="0"/>
            </a:br>
            <a:r>
              <a:rPr lang="tr-TR" sz="2400" b="1" dirty="0"/>
              <a:t>perde: </a:t>
            </a:r>
            <a:r>
              <a:rPr lang="tr-TR" sz="2400" dirty="0"/>
              <a:t>Bir sahne eserinin büyük bölümlerinin her biri. </a:t>
            </a:r>
            <a:br>
              <a:rPr lang="tr-TR" sz="2400" dirty="0"/>
            </a:br>
            <a:r>
              <a:rPr lang="tr-TR" sz="2400" b="1" dirty="0"/>
              <a:t>piyes: </a:t>
            </a:r>
            <a:r>
              <a:rPr lang="tr-TR" sz="2400" dirty="0"/>
              <a:t>Oyun. </a:t>
            </a:r>
            <a:br>
              <a:rPr lang="tr-TR" sz="2400" dirty="0"/>
            </a:br>
            <a:r>
              <a:rPr lang="tr-TR" sz="2400" b="1" dirty="0"/>
              <a:t>prömiyer: </a:t>
            </a:r>
            <a:r>
              <a:rPr lang="tr-TR" sz="2400" dirty="0"/>
              <a:t>İlk gösteri. </a:t>
            </a:r>
            <a:br>
              <a:rPr lang="tr-TR" sz="2400" dirty="0"/>
            </a:br>
            <a:r>
              <a:rPr lang="tr-TR" sz="2400" b="1" dirty="0"/>
              <a:t>reji: </a:t>
            </a:r>
            <a:r>
              <a:rPr lang="tr-TR" sz="2400" dirty="0"/>
              <a:t>Sinema, tiyatro, radyo ve televizyon oyunlarında oyunu yönetme. </a:t>
            </a:r>
            <a:r>
              <a:rPr lang="tr-TR" sz="2400" b="1" dirty="0"/>
              <a:t>rejisör: </a:t>
            </a:r>
            <a:r>
              <a:rPr lang="tr-TR" sz="2400" dirty="0"/>
              <a:t>Yönetmen. </a:t>
            </a:r>
            <a:br>
              <a:rPr lang="tr-TR" sz="2400" dirty="0"/>
            </a:br>
            <a:r>
              <a:rPr lang="tr-TR" sz="2400" b="1" dirty="0"/>
              <a:t>replik: </a:t>
            </a:r>
            <a:r>
              <a:rPr lang="tr-TR" sz="2400" dirty="0"/>
              <a:t>Sahne oyunlarında konuşanların birbirlerine söyledikleri sözler.</a:t>
            </a:r>
          </a:p>
          <a:p>
            <a:r>
              <a:rPr lang="tr-TR" sz="2400" b="1" dirty="0"/>
              <a:t>rol: </a:t>
            </a:r>
            <a:r>
              <a:rPr lang="tr-TR" sz="2400" dirty="0"/>
              <a:t>Bir kişiliği canlandıran oyuncunun söylemesi ve yapması gereken hareketlerin genel adı. </a:t>
            </a:r>
            <a:endParaRPr lang="tr-TR" sz="2300" dirty="0"/>
          </a:p>
        </p:txBody>
      </p:sp>
      <p:sp>
        <p:nvSpPr>
          <p:cNvPr id="5" name="2 Dikdörtgen">
            <a:extLst>
              <a:ext uri="{FF2B5EF4-FFF2-40B4-BE49-F238E27FC236}">
                <a16:creationId xmlns:a16="http://schemas.microsoft.com/office/drawing/2014/main" id="{BE1521F3-BF37-554F-83A1-BC514B37BBA0}"/>
              </a:ext>
            </a:extLst>
          </p:cNvPr>
          <p:cNvSpPr/>
          <p:nvPr/>
        </p:nvSpPr>
        <p:spPr>
          <a:xfrm>
            <a:off x="4037847" y="0"/>
            <a:ext cx="1068306" cy="4001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tr-TR" sz="2000" b="1" dirty="0"/>
              <a:t>TİYATRO</a:t>
            </a:r>
          </a:p>
        </p:txBody>
      </p:sp>
    </p:spTree>
    <p:extLst>
      <p:ext uri="{BB962C8B-B14F-4D97-AF65-F5344CB8AC3E}">
        <p14:creationId xmlns:p14="http://schemas.microsoft.com/office/powerpoint/2010/main" val="245588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1099</Words>
  <Application>Microsoft Macintosh PowerPoint</Application>
  <PresentationFormat>Ekran Gösterisi (16:9)</PresentationFormat>
  <Paragraphs>158</Paragraphs>
  <Slides>17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Segoe Print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pasa</dc:creator>
  <cp:lastModifiedBy>Microsoft Office User</cp:lastModifiedBy>
  <cp:revision>97</cp:revision>
  <dcterms:created xsi:type="dcterms:W3CDTF">2013-01-27T12:21:31Z</dcterms:created>
  <dcterms:modified xsi:type="dcterms:W3CDTF">2021-03-26T17:51:36Z</dcterms:modified>
</cp:coreProperties>
</file>