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4" r:id="rId2"/>
    <p:sldId id="276" r:id="rId3"/>
    <p:sldId id="277" r:id="rId4"/>
    <p:sldId id="257" r:id="rId5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35" autoAdjust="0"/>
    <p:restoredTop sz="94514"/>
  </p:normalViewPr>
  <p:slideViewPr>
    <p:cSldViewPr>
      <p:cViewPr varScale="1">
        <p:scale>
          <a:sx n="139" d="100"/>
          <a:sy n="139" d="100"/>
        </p:scale>
        <p:origin x="1296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713CA-1053-4205-A2C6-90AF2B5F3A28}" type="datetimeFigureOut">
              <a:rPr lang="tr-TR" smtClean="0"/>
              <a:t>21.11.2021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EE4F2-A439-43C9-B2A1-9D3603252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6246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438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6840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7870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5456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21.11.2021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21.11.2021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21.11.2021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21.11.2021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21.11.2021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21.11.2021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21.11.2021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21.11.2021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21.11.2021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21.11.2021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21.11.2021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ED15D-0FDD-47EA-AC4E-36BA1E52F8ED}" type="datetimeFigureOut">
              <a:rPr lang="tr-TR" smtClean="0"/>
              <a:pPr/>
              <a:t>21.11.2021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ebiyatciyim.com/anonim-halk-siir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_ke4VQZo9TewOf-p-LSx_Q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edebiyatciyim.com/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5192" y="405102"/>
            <a:ext cx="9118808" cy="4441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/>
              <a:t>Halkın yaşamını bizlere yansıtan </a:t>
            </a:r>
            <a:r>
              <a:rPr lang="tr-TR" sz="2200" dirty="0">
                <a:hlinkClick r:id="rId3"/>
              </a:rPr>
              <a:t>anonim halk şiiri</a:t>
            </a:r>
            <a:r>
              <a:rPr lang="tr-TR" sz="2200" dirty="0"/>
              <a:t>, sözlü bir gelenek içinde oluşturulan ve zamanla kimin tarafından oluşturulduğu unutularak halkın ortak malı haline gelen şiirlerden oluşmaktadır. </a:t>
            </a:r>
          </a:p>
          <a:p>
            <a:endParaRPr lang="tr-TR" sz="2200" dirty="0"/>
          </a:p>
          <a:p>
            <a:pPr>
              <a:lnSpc>
                <a:spcPct val="150000"/>
              </a:lnSpc>
            </a:pPr>
            <a:r>
              <a:rPr lang="tr-TR" sz="2200" dirty="0"/>
              <a:t>→ Kimin söylediği unutularak zamanla anonim hale dönüşmüş şiirlerdir.</a:t>
            </a:r>
          </a:p>
          <a:p>
            <a:pPr>
              <a:lnSpc>
                <a:spcPct val="150000"/>
              </a:lnSpc>
            </a:pPr>
            <a:r>
              <a:rPr lang="tr-TR" sz="2200" dirty="0"/>
              <a:t>→ Halk arasında yaşamına devam ettiğinden son derece sade ve anlaşılır bir dili vardır.</a:t>
            </a:r>
          </a:p>
          <a:p>
            <a:pPr>
              <a:lnSpc>
                <a:spcPct val="150000"/>
              </a:lnSpc>
            </a:pPr>
            <a:r>
              <a:rPr lang="tr-TR" sz="2200" dirty="0"/>
              <a:t>→ Ürünler yayıldığı bölgenin dil özelliklerini taşımaktadır.</a:t>
            </a:r>
          </a:p>
          <a:p>
            <a:pPr>
              <a:lnSpc>
                <a:spcPct val="150000"/>
              </a:lnSpc>
            </a:pPr>
            <a:r>
              <a:rPr lang="tr-TR" sz="2200" dirty="0"/>
              <a:t>→ Şiirlerde nazım birimi olarak dörtlükler tercih edilmiştir.</a:t>
            </a:r>
          </a:p>
          <a:p>
            <a:pPr>
              <a:lnSpc>
                <a:spcPct val="150000"/>
              </a:lnSpc>
            </a:pPr>
            <a:r>
              <a:rPr lang="tr-TR" sz="2200" dirty="0"/>
              <a:t>→ Şiirlerde hece ölçüsü kullanılmıştır.</a:t>
            </a:r>
          </a:p>
        </p:txBody>
      </p:sp>
      <p:sp>
        <p:nvSpPr>
          <p:cNvPr id="5" name="2 Dikdörtgen">
            <a:extLst>
              <a:ext uri="{FF2B5EF4-FFF2-40B4-BE49-F238E27FC236}">
                <a16:creationId xmlns:a16="http://schemas.microsoft.com/office/drawing/2014/main" id="{A3AFF1D2-0953-414B-B361-217A50032601}"/>
              </a:ext>
            </a:extLst>
          </p:cNvPr>
          <p:cNvSpPr/>
          <p:nvPr/>
        </p:nvSpPr>
        <p:spPr>
          <a:xfrm>
            <a:off x="3422486" y="0"/>
            <a:ext cx="2299027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000" b="1" dirty="0"/>
              <a:t>ANONİM HALK ŞİİRİ</a:t>
            </a:r>
          </a:p>
        </p:txBody>
      </p:sp>
    </p:spTree>
    <p:extLst>
      <p:ext uri="{BB962C8B-B14F-4D97-AF65-F5344CB8AC3E}">
        <p14:creationId xmlns:p14="http://schemas.microsoft.com/office/powerpoint/2010/main" val="1567408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isContent="1" isInverted="1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19462"/>
            <a:ext cx="908677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b="1" dirty="0">
                <a:solidFill>
                  <a:srgbClr val="FF0000"/>
                </a:solidFill>
              </a:rPr>
              <a:t>Anonim Halk Şiiri Türleri</a:t>
            </a:r>
          </a:p>
          <a:p>
            <a:endParaRPr lang="tr-TR" sz="2200" b="1" dirty="0"/>
          </a:p>
          <a:p>
            <a:r>
              <a:rPr lang="tr-TR" sz="2200" b="1" dirty="0">
                <a:solidFill>
                  <a:srgbClr val="005CFF"/>
                </a:solidFill>
              </a:rPr>
              <a:t>1) Mani</a:t>
            </a:r>
            <a:endParaRPr lang="tr-TR" sz="2200" dirty="0">
              <a:solidFill>
                <a:srgbClr val="005CFF"/>
              </a:solidFill>
            </a:endParaRPr>
          </a:p>
          <a:p>
            <a:r>
              <a:rPr lang="tr-TR" sz="2200" dirty="0"/>
              <a:t>Halk edebiyatının en kısa nazım biçimidir.</a:t>
            </a:r>
          </a:p>
          <a:p>
            <a:r>
              <a:rPr lang="tr-TR" sz="2200" dirty="0"/>
              <a:t>Tek dörtlükten oluşur.</a:t>
            </a:r>
          </a:p>
          <a:p>
            <a:r>
              <a:rPr lang="tr-TR" sz="2200" dirty="0"/>
              <a:t>Genellikle hecenin 7’li kalıbıyla yazılır.</a:t>
            </a:r>
          </a:p>
          <a:p>
            <a:r>
              <a:rPr lang="tr-TR" sz="2200" dirty="0"/>
              <a:t>Kafiye şeması “</a:t>
            </a:r>
            <a:r>
              <a:rPr lang="tr-TR" sz="2200" dirty="0" err="1"/>
              <a:t>aaxa</a:t>
            </a:r>
            <a:r>
              <a:rPr lang="tr-TR" sz="2200" dirty="0"/>
              <a:t>” şeklindedir.</a:t>
            </a:r>
          </a:p>
          <a:p>
            <a:r>
              <a:rPr lang="tr-TR" sz="2200" dirty="0"/>
              <a:t>Düz, kesik, yedekli ve atışmalı olmak üzere dört çeşidi vardır.</a:t>
            </a:r>
          </a:p>
          <a:p>
            <a:r>
              <a:rPr lang="tr-TR" sz="2200" dirty="0"/>
              <a:t>Her konuda söylenmektedir.</a:t>
            </a:r>
          </a:p>
          <a:p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558841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isContent="1" isInverted="1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19462"/>
            <a:ext cx="908677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b="1" dirty="0">
                <a:solidFill>
                  <a:srgbClr val="005CFF"/>
                </a:solidFill>
              </a:rPr>
              <a:t>2) Türkü</a:t>
            </a:r>
            <a:endParaRPr lang="tr-TR" sz="2200" dirty="0">
              <a:solidFill>
                <a:srgbClr val="005CFF"/>
              </a:solidFill>
            </a:endParaRPr>
          </a:p>
          <a:p>
            <a:r>
              <a:rPr lang="tr-TR" sz="2200" dirty="0"/>
              <a:t>Genellikle söyleyeni belli değildir.</a:t>
            </a:r>
          </a:p>
          <a:p>
            <a:r>
              <a:rPr lang="tr-TR" sz="2200" dirty="0"/>
              <a:t>Türküler belli bir ezgiyle söylenmektedir.</a:t>
            </a:r>
          </a:p>
          <a:p>
            <a:r>
              <a:rPr lang="tr-TR" sz="2200" dirty="0"/>
              <a:t>Bentlerden oluşmaktadır.</a:t>
            </a:r>
          </a:p>
          <a:p>
            <a:r>
              <a:rPr lang="tr-TR" sz="2200" dirty="0"/>
              <a:t>Hecenin her kalıbıyla söylenmektedir.</a:t>
            </a:r>
          </a:p>
          <a:p>
            <a:r>
              <a:rPr lang="tr-TR" sz="2200" dirty="0"/>
              <a:t>Her bendin sonunda tekrar eden dizeye nakarat ya da kavuştak adı verilir.</a:t>
            </a:r>
          </a:p>
          <a:p>
            <a:r>
              <a:rPr lang="tr-TR" sz="2200" dirty="0"/>
              <a:t>Ezgisine, yapısına ve konusuna göre üç başlıkta sınıflandırılmaktadır.</a:t>
            </a:r>
          </a:p>
          <a:p>
            <a:endParaRPr lang="tr-TR" sz="2200" dirty="0"/>
          </a:p>
          <a:p>
            <a:r>
              <a:rPr lang="tr-TR" sz="2200" b="1" dirty="0">
                <a:solidFill>
                  <a:srgbClr val="005CFF"/>
                </a:solidFill>
              </a:rPr>
              <a:t>3) Ninni</a:t>
            </a:r>
            <a:endParaRPr lang="tr-TR" sz="2200" dirty="0">
              <a:solidFill>
                <a:srgbClr val="005CFF"/>
              </a:solidFill>
            </a:endParaRPr>
          </a:p>
          <a:p>
            <a:r>
              <a:rPr lang="tr-TR" sz="2200" dirty="0"/>
              <a:t>Bebeklerin uyuması için söylenen ezgili şiirlerdir.</a:t>
            </a:r>
          </a:p>
          <a:p>
            <a:r>
              <a:rPr lang="tr-TR" sz="2200" dirty="0"/>
              <a:t>Genellikle dörtlüklerden oluşmakta ve hece ölçüsüyle söylenmektedir.</a:t>
            </a:r>
          </a:p>
          <a:p>
            <a:r>
              <a:rPr lang="tr-TR" sz="2200" dirty="0"/>
              <a:t>Ninnilerde “e yavruma e e e”, “hu, hu, hoppala”  şeklinde sözler kullanılmaktadır.</a:t>
            </a:r>
          </a:p>
          <a:p>
            <a:r>
              <a:rPr lang="tr-TR" sz="2200" dirty="0"/>
              <a:t>Annelerin çocuklarına yönelik sözleri de içermektedir.</a:t>
            </a:r>
          </a:p>
          <a:p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928387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isContent="1" isInverted="1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08111" y="523220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/>
          </a:p>
          <a:p>
            <a:endParaRPr lang="tr-TR" sz="24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1687977" y="523220"/>
            <a:ext cx="58252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000" b="1" dirty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Teşekkür Ederiz</a:t>
            </a:r>
            <a:r>
              <a:rPr lang="mr-IN" sz="5000" b="1" dirty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…</a:t>
            </a:r>
            <a:endParaRPr lang="tr-TR" sz="5000" b="1" dirty="0">
              <a:solidFill>
                <a:srgbClr val="FF0000"/>
              </a:solidFill>
              <a:latin typeface="Segoe Print" charset="0"/>
              <a:ea typeface="Segoe Print" charset="0"/>
              <a:cs typeface="Segoe Print" charset="0"/>
            </a:endParaRPr>
          </a:p>
        </p:txBody>
      </p:sp>
      <p:pic>
        <p:nvPicPr>
          <p:cNvPr id="6" name="Resim 5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645" y="2067694"/>
            <a:ext cx="3766428" cy="1224136"/>
          </a:xfrm>
          <a:prstGeom prst="rect">
            <a:avLst/>
          </a:prstGeom>
        </p:spPr>
      </p:pic>
      <p:pic>
        <p:nvPicPr>
          <p:cNvPr id="8" name="Resim 7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067694"/>
            <a:ext cx="3990230" cy="1001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67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1593</TotalTime>
  <Words>222</Words>
  <Application>Microsoft Macintosh PowerPoint</Application>
  <PresentationFormat>Ekran Gösterisi (16:9)</PresentationFormat>
  <Paragraphs>35</Paragraphs>
  <Slides>4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Segoe Print</vt:lpstr>
      <vt:lpstr>Ofis Teması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pasa</dc:creator>
  <cp:lastModifiedBy>Microsoft Office User</cp:lastModifiedBy>
  <cp:revision>105</cp:revision>
  <dcterms:created xsi:type="dcterms:W3CDTF">2013-01-27T12:21:31Z</dcterms:created>
  <dcterms:modified xsi:type="dcterms:W3CDTF">2021-11-21T16:24:40Z</dcterms:modified>
</cp:coreProperties>
</file>