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4" r:id="rId2"/>
    <p:sldId id="275" r:id="rId3"/>
    <p:sldId id="276" r:id="rId4"/>
    <p:sldId id="257" r:id="rId5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35" autoAdjust="0"/>
    <p:restoredTop sz="94592"/>
  </p:normalViewPr>
  <p:slideViewPr>
    <p:cSldViewPr>
      <p:cViewPr varScale="1">
        <p:scale>
          <a:sx n="139" d="100"/>
          <a:sy n="139" d="100"/>
        </p:scale>
        <p:origin x="1296" y="1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7.11.2021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4769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157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45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7.11.2021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7.11.2021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7.11.2021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7.11.2021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7.11.2021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7.11.2021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7.11.2021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7.11.2021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7.11.2021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7.11.2021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7.11.2021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7.11.2021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sag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192" y="405102"/>
            <a:ext cx="9118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İslamiyet öncesi Türk geleneklerinde “Yuğ” adı verilen cenaze törenleri sırasında ölen kişinin ardından duyulan üzüntünün dile getirildiği, kişinin kahramanlıklarının ve iyiliklerinin anlatıldığı şiirlere </a:t>
            </a:r>
            <a:r>
              <a:rPr lang="tr-TR" sz="2200" b="1" dirty="0">
                <a:hlinkClick r:id="rId3"/>
              </a:rPr>
              <a:t>sagu</a:t>
            </a:r>
            <a:r>
              <a:rPr lang="tr-TR" sz="2200" dirty="0"/>
              <a:t> denir.</a:t>
            </a:r>
          </a:p>
          <a:p>
            <a:endParaRPr lang="tr-TR" sz="2200" dirty="0"/>
          </a:p>
          <a:p>
            <a:r>
              <a:rPr lang="tr-TR" sz="2200" dirty="0"/>
              <a:t>Bu şiirlerde genel olarak duyulan üzüntü dile getirilir ve ölen kişinin kahramanlıkları, yiğitliği ve fazileti abartılı bir şekilde anlatılırdı.</a:t>
            </a:r>
          </a:p>
          <a:p>
            <a:endParaRPr lang="tr-TR" sz="2200" dirty="0"/>
          </a:p>
          <a:p>
            <a:r>
              <a:rPr lang="tr-TR" sz="2200" dirty="0"/>
              <a:t>Bu türde verilmiş en meşhur örnek ise “Alp Er Tunga Sagusu” olarak kabul görmektedir.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A3AFF1D2-0953-414B-B361-217A50032601}"/>
              </a:ext>
            </a:extLst>
          </p:cNvPr>
          <p:cNvSpPr/>
          <p:nvPr/>
        </p:nvSpPr>
        <p:spPr>
          <a:xfrm>
            <a:off x="4179103" y="0"/>
            <a:ext cx="785793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SAGU</a:t>
            </a:r>
          </a:p>
        </p:txBody>
      </p:sp>
    </p:spTree>
    <p:extLst>
      <p:ext uri="{BB962C8B-B14F-4D97-AF65-F5344CB8AC3E}">
        <p14:creationId xmlns:p14="http://schemas.microsoft.com/office/powerpoint/2010/main" val="156740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4610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200" dirty="0"/>
              <a:t>→ Yuğ adlı törenlerde ölen kişinin arkasından duyulan üzüntüler konu olarak işlenir. Duyulan üzüntünün yanı sıra kişinin yiğitliği ve fazileti de dile getirilir.</a:t>
            </a:r>
          </a:p>
          <a:p>
            <a:pPr>
              <a:lnSpc>
                <a:spcPct val="150000"/>
              </a:lnSpc>
            </a:pPr>
            <a:r>
              <a:rPr lang="tr-TR" sz="2200" dirty="0"/>
              <a:t>→ Dil, halkın anlayabileceği sadeliktedir.</a:t>
            </a:r>
          </a:p>
          <a:p>
            <a:pPr>
              <a:lnSpc>
                <a:spcPct val="150000"/>
              </a:lnSpc>
            </a:pPr>
            <a:r>
              <a:rPr lang="tr-TR" sz="2200" dirty="0"/>
              <a:t>→ Sözlü ürünler olduklarından anonimdir.</a:t>
            </a:r>
          </a:p>
          <a:p>
            <a:pPr>
              <a:lnSpc>
                <a:spcPct val="150000"/>
              </a:lnSpc>
            </a:pPr>
            <a:r>
              <a:rPr lang="tr-TR" sz="2200" dirty="0"/>
              <a:t>→ Hecenin 7’li kalıbıyla söylenir ve nazım birimi dörtlüktür.</a:t>
            </a:r>
          </a:p>
          <a:p>
            <a:pPr>
              <a:lnSpc>
                <a:spcPct val="150000"/>
              </a:lnSpc>
            </a:pPr>
            <a:r>
              <a:rPr lang="tr-TR" sz="2200" dirty="0"/>
              <a:t>→ Kafiye şeması koşuklarda olduğu gibi </a:t>
            </a:r>
            <a:r>
              <a:rPr lang="tr-TR" sz="2200" dirty="0" err="1"/>
              <a:t>aaab</a:t>
            </a:r>
            <a:r>
              <a:rPr lang="tr-TR" sz="2200" dirty="0"/>
              <a:t>, </a:t>
            </a:r>
            <a:r>
              <a:rPr lang="tr-TR" sz="2200" dirty="0" err="1"/>
              <a:t>cccb</a:t>
            </a:r>
            <a:r>
              <a:rPr lang="tr-TR" sz="2200" dirty="0"/>
              <a:t>, </a:t>
            </a:r>
            <a:r>
              <a:rPr lang="tr-TR" sz="2200" dirty="0" err="1"/>
              <a:t>dddb</a:t>
            </a:r>
            <a:r>
              <a:rPr lang="tr-TR" sz="2200" dirty="0"/>
              <a:t>… şeklindedir.</a:t>
            </a:r>
          </a:p>
          <a:p>
            <a:pPr>
              <a:lnSpc>
                <a:spcPct val="150000"/>
              </a:lnSpc>
            </a:pPr>
            <a:r>
              <a:rPr lang="tr-TR" sz="2200" dirty="0"/>
              <a:t>→ Bu şiirler bir kopuz eşliğinde okunur.</a:t>
            </a:r>
          </a:p>
          <a:p>
            <a:pPr>
              <a:lnSpc>
                <a:spcPct val="150000"/>
              </a:lnSpc>
            </a:pPr>
            <a:r>
              <a:rPr lang="tr-TR" sz="2200" dirty="0"/>
              <a:t>→ İslamiyet sonrası halk edebiyatında “Ağıt”, divan edebiyatında “Mersiye” adını alır.</a:t>
            </a:r>
          </a:p>
        </p:txBody>
      </p:sp>
    </p:spTree>
    <p:extLst>
      <p:ext uri="{BB962C8B-B14F-4D97-AF65-F5344CB8AC3E}">
        <p14:creationId xmlns:p14="http://schemas.microsoft.com/office/powerpoint/2010/main" val="214525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3386BCD0-EE9A-464B-8B6E-BE391A3FFEF6}"/>
              </a:ext>
            </a:extLst>
          </p:cNvPr>
          <p:cNvSpPr txBox="1"/>
          <p:nvPr/>
        </p:nvSpPr>
        <p:spPr>
          <a:xfrm>
            <a:off x="323528" y="411510"/>
            <a:ext cx="35283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Alp Er Tunga </a:t>
            </a:r>
            <a:r>
              <a:rPr lang="tr-TR" sz="2400" dirty="0" err="1"/>
              <a:t>öldi</a:t>
            </a:r>
            <a:r>
              <a:rPr lang="tr-TR" sz="2400" dirty="0"/>
              <a:t> mü</a:t>
            </a:r>
            <a:br>
              <a:rPr lang="tr-TR" sz="2400" dirty="0"/>
            </a:br>
            <a:r>
              <a:rPr lang="tr-TR" sz="2400" dirty="0"/>
              <a:t>İsiz </a:t>
            </a:r>
            <a:r>
              <a:rPr lang="tr-TR" sz="2400" dirty="0" err="1"/>
              <a:t>ajun</a:t>
            </a:r>
            <a:r>
              <a:rPr lang="tr-TR" sz="2400" dirty="0"/>
              <a:t> kaldı mu</a:t>
            </a:r>
            <a:br>
              <a:rPr lang="tr-TR" sz="2400" dirty="0"/>
            </a:br>
            <a:r>
              <a:rPr lang="tr-TR" sz="2400" dirty="0"/>
              <a:t>Ödlek </a:t>
            </a:r>
            <a:r>
              <a:rPr lang="tr-TR" sz="2400" dirty="0" err="1"/>
              <a:t>öçin</a:t>
            </a:r>
            <a:r>
              <a:rPr lang="tr-TR" sz="2400" dirty="0"/>
              <a:t> aldı mu</a:t>
            </a:r>
            <a:br>
              <a:rPr lang="tr-TR" sz="2400" dirty="0"/>
            </a:br>
            <a:r>
              <a:rPr lang="tr-TR" sz="2400" dirty="0"/>
              <a:t>Emdi yürek </a:t>
            </a:r>
            <a:r>
              <a:rPr lang="tr-TR" sz="2400" dirty="0" err="1"/>
              <a:t>yırtılur</a:t>
            </a:r>
            <a:endParaRPr lang="tr-TR" sz="2400" dirty="0"/>
          </a:p>
          <a:p>
            <a:endParaRPr lang="tr-TR" sz="2400" dirty="0"/>
          </a:p>
          <a:p>
            <a:r>
              <a:rPr lang="tr-TR" sz="2400" dirty="0"/>
              <a:t>Ödlek </a:t>
            </a:r>
            <a:r>
              <a:rPr lang="tr-TR" sz="2400" dirty="0" err="1"/>
              <a:t>yırag</a:t>
            </a:r>
            <a:r>
              <a:rPr lang="tr-TR" sz="2400" dirty="0"/>
              <a:t> </a:t>
            </a:r>
            <a:r>
              <a:rPr lang="tr-TR" sz="2400" dirty="0" err="1"/>
              <a:t>közetti</a:t>
            </a:r>
            <a:br>
              <a:rPr lang="tr-TR" sz="2400" dirty="0"/>
            </a:br>
            <a:r>
              <a:rPr lang="tr-TR" sz="2400" dirty="0" err="1"/>
              <a:t>Ogrı</a:t>
            </a:r>
            <a:r>
              <a:rPr lang="tr-TR" sz="2400" dirty="0"/>
              <a:t> tuzak uzattı</a:t>
            </a:r>
            <a:br>
              <a:rPr lang="tr-TR" sz="2400" dirty="0"/>
            </a:br>
            <a:r>
              <a:rPr lang="tr-TR" sz="2400" dirty="0" err="1"/>
              <a:t>Begler</a:t>
            </a:r>
            <a:r>
              <a:rPr lang="tr-TR" sz="2400" dirty="0"/>
              <a:t> </a:t>
            </a:r>
            <a:r>
              <a:rPr lang="tr-TR" sz="2400" dirty="0" err="1"/>
              <a:t>begin</a:t>
            </a:r>
            <a:r>
              <a:rPr lang="tr-TR" sz="2400" dirty="0"/>
              <a:t> azıttı</a:t>
            </a:r>
            <a:br>
              <a:rPr lang="tr-TR" sz="2400" dirty="0"/>
            </a:br>
            <a:r>
              <a:rPr lang="tr-TR" sz="2400" dirty="0"/>
              <a:t>Kaçan </a:t>
            </a:r>
            <a:r>
              <a:rPr lang="tr-TR" sz="2400" dirty="0" err="1"/>
              <a:t>kalı</a:t>
            </a:r>
            <a:r>
              <a:rPr lang="tr-TR" sz="2400" dirty="0"/>
              <a:t> kurtulur</a:t>
            </a:r>
          </a:p>
          <a:p>
            <a:endParaRPr lang="tr-TR" sz="2400" dirty="0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C8FDF008-8051-EF48-9F8C-0DD6AB78D668}"/>
              </a:ext>
            </a:extLst>
          </p:cNvPr>
          <p:cNvSpPr txBox="1"/>
          <p:nvPr/>
        </p:nvSpPr>
        <p:spPr>
          <a:xfrm>
            <a:off x="5745591" y="771550"/>
            <a:ext cx="314220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Alp Er Tunga öldüğünde</a:t>
            </a:r>
          </a:p>
          <a:p>
            <a:r>
              <a:rPr lang="tr-TR" dirty="0"/>
              <a:t>Kötü dünya kaldığında</a:t>
            </a:r>
          </a:p>
          <a:p>
            <a:r>
              <a:rPr lang="tr-TR" dirty="0"/>
              <a:t>Felek (böylece) öcünü aldığında</a:t>
            </a:r>
          </a:p>
          <a:p>
            <a:r>
              <a:rPr lang="tr-TR" dirty="0"/>
              <a:t>Şimdi yürek yırtılır</a:t>
            </a:r>
          </a:p>
          <a:p>
            <a:endParaRPr lang="tr-TR" dirty="0"/>
          </a:p>
          <a:p>
            <a:r>
              <a:rPr lang="tr-TR" dirty="0"/>
              <a:t>Felek fırsat gözetti</a:t>
            </a:r>
          </a:p>
          <a:p>
            <a:r>
              <a:rPr lang="tr-TR" dirty="0"/>
              <a:t>Gizli tuzak uzattı</a:t>
            </a:r>
          </a:p>
          <a:p>
            <a:r>
              <a:rPr lang="tr-TR" dirty="0"/>
              <a:t>Beyler beyini şaşırttı</a:t>
            </a:r>
          </a:p>
          <a:p>
            <a:r>
              <a:rPr lang="tr-TR" dirty="0"/>
              <a:t>Kaçan nasıl kurtulur</a:t>
            </a:r>
          </a:p>
        </p:txBody>
      </p:sp>
    </p:spTree>
    <p:extLst>
      <p:ext uri="{BB962C8B-B14F-4D97-AF65-F5344CB8AC3E}">
        <p14:creationId xmlns:p14="http://schemas.microsoft.com/office/powerpoint/2010/main" val="60969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7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</TotalTime>
  <Words>223</Words>
  <Application>Microsoft Macintosh PowerPoint</Application>
  <PresentationFormat>Ekran Gösterisi (16:9)</PresentationFormat>
  <Paragraphs>30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Segoe Print</vt:lpstr>
      <vt:lpstr>Ofis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98</cp:revision>
  <dcterms:created xsi:type="dcterms:W3CDTF">2013-01-27T12:21:31Z</dcterms:created>
  <dcterms:modified xsi:type="dcterms:W3CDTF">2021-11-07T11:48:30Z</dcterms:modified>
</cp:coreProperties>
</file>