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3" r:id="rId2"/>
    <p:sldId id="274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281" r:id="rId28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DD"/>
    <a:srgbClr val="281BCE"/>
    <a:srgbClr val="050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0" autoAdjust="0"/>
    <p:restoredTop sz="94671"/>
  </p:normalViewPr>
  <p:slideViewPr>
    <p:cSldViewPr>
      <p:cViewPr varScale="1">
        <p:scale>
          <a:sx n="139" d="100"/>
          <a:sy n="139" d="100"/>
        </p:scale>
        <p:origin x="976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10.02.2022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38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292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981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505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371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1429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231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780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827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2511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15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016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3499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1873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312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586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0200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0347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596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547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273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347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245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29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394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062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45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10.02.2022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anlatmaya-bagli-metinl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masal-nedir-masallarin-ozellikler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fabl-nedir-fabl-ozellikleri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destan-nedi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halk-hikayesi-halk-hikayelerinin-ozellikleri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mesnevi-nedir-mesnevinin-ozellikleri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manzum-hikaye-nedir-manzum-hikayenin-ozellikleri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edebiyatciyim.com/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hikaye-oyku-nedir-hikaye-turleri-ve-ozellikler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9756" y="451580"/>
            <a:ext cx="901874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200" dirty="0"/>
              <a:t>Edebi metinlerin merkezinde yer alan olayların okuyucuya aktarılması iki şekilde olmaktadır: </a:t>
            </a:r>
            <a:r>
              <a:rPr lang="tr-TR" sz="2200" dirty="0">
                <a:hlinkClick r:id="rId3"/>
              </a:rPr>
              <a:t>Anlatmaya Bağlı</a:t>
            </a:r>
            <a:r>
              <a:rPr lang="tr-TR" sz="2200" dirty="0"/>
              <a:t> ve Göstermeye Bağlı.</a:t>
            </a:r>
          </a:p>
          <a:p>
            <a:pPr algn="just"/>
            <a:endParaRPr lang="tr-TR" sz="2200" dirty="0"/>
          </a:p>
          <a:p>
            <a:r>
              <a:rPr lang="tr-TR" sz="2200" b="1" dirty="0">
                <a:solidFill>
                  <a:srgbClr val="0500C2"/>
                </a:solidFill>
              </a:rPr>
              <a:t>Anlatmaya bağlı edebî metin türleri şunlardır</a:t>
            </a:r>
            <a:r>
              <a:rPr lang="tr-TR" sz="2200" dirty="0">
                <a:solidFill>
                  <a:srgbClr val="0500C2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Hikâye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Roman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Masal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Fabl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Destan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Halk Hikâyeleri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Mesnevi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Manzum Hikâye</a:t>
            </a:r>
          </a:p>
          <a:p>
            <a:pPr algn="just"/>
            <a:endParaRPr lang="tr-TR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941078B6-BD7C-554D-BF71-A8CA334C9770}"/>
              </a:ext>
            </a:extLst>
          </p:cNvPr>
          <p:cNvSpPr/>
          <p:nvPr/>
        </p:nvSpPr>
        <p:spPr>
          <a:xfrm>
            <a:off x="2926236" y="11400"/>
            <a:ext cx="3345788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ANLATMAYA BAĞLI METİNLER</a:t>
            </a:r>
          </a:p>
        </p:txBody>
      </p:sp>
    </p:spTree>
    <p:extLst>
      <p:ext uri="{BB962C8B-B14F-4D97-AF65-F5344CB8AC3E}">
        <p14:creationId xmlns:p14="http://schemas.microsoft.com/office/powerpoint/2010/main" val="127004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9DD"/>
                </a:solidFill>
              </a:rPr>
              <a:t>MASAL</a:t>
            </a:r>
            <a:endParaRPr lang="tr-TR" sz="2400" dirty="0">
              <a:solidFill>
                <a:srgbClr val="0079DD"/>
              </a:solidFill>
            </a:endParaRPr>
          </a:p>
          <a:p>
            <a:r>
              <a:rPr lang="tr-TR" sz="2200" dirty="0"/>
              <a:t>Genellikle halk tarafından oluşturulup sözlü olarak yayılan, olağanüstü olaylarla süslenmiş ve gerçek dışı hayali olayların anlatıldığı anlatı türüne </a:t>
            </a:r>
            <a:r>
              <a:rPr lang="tr-TR" sz="2200" b="1" i="1" dirty="0">
                <a:hlinkClick r:id="rId3"/>
              </a:rPr>
              <a:t>masal </a:t>
            </a:r>
            <a:r>
              <a:rPr lang="tr-TR" sz="2200" dirty="0"/>
              <a:t>denir.</a:t>
            </a:r>
          </a:p>
          <a:p>
            <a:endParaRPr lang="tr-TR" sz="2200" dirty="0"/>
          </a:p>
          <a:p>
            <a:r>
              <a:rPr lang="tr-TR" sz="2200" dirty="0"/>
              <a:t>→ Sözlü ürünler olan masallarda olağanüstü olaylar ve durumlar anlatılır.</a:t>
            </a:r>
          </a:p>
          <a:p>
            <a:endParaRPr lang="tr-TR" sz="2200" dirty="0"/>
          </a:p>
          <a:p>
            <a:r>
              <a:rPr lang="tr-TR" sz="2200" dirty="0"/>
              <a:t>→ Olaylar ve kişiler hayal ürünüdür.</a:t>
            </a:r>
          </a:p>
          <a:p>
            <a:endParaRPr lang="tr-TR" sz="2200" dirty="0"/>
          </a:p>
          <a:p>
            <a:r>
              <a:rPr lang="tr-TR" sz="2200" dirty="0"/>
              <a:t>→ Zaman ve mekan kavramına yer verilmez.</a:t>
            </a:r>
          </a:p>
          <a:p>
            <a:endParaRPr lang="tr-TR" sz="2200" dirty="0"/>
          </a:p>
          <a:p>
            <a:r>
              <a:rPr lang="tr-TR" sz="2200" dirty="0"/>
              <a:t>→ Masallar mutlaka bir tekerleme ile başlar.</a:t>
            </a:r>
          </a:p>
          <a:p>
            <a:endParaRPr lang="tr-TR" sz="2200" dirty="0"/>
          </a:p>
          <a:p>
            <a:r>
              <a:rPr lang="tr-TR" sz="2200" dirty="0"/>
              <a:t>→ Evrensel konuların işlendiği masalların eğitici bir yönü vardır.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90643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→ Masalların sonunda iyiler hep kazanır.</a:t>
            </a:r>
          </a:p>
          <a:p>
            <a:endParaRPr lang="tr-TR" sz="2200" dirty="0"/>
          </a:p>
          <a:p>
            <a:r>
              <a:rPr lang="tr-TR" sz="2200" dirty="0"/>
              <a:t>→ Kahramanları insanlarla birlikte hayvanlar, cinler, periler ve devler gibi hayal ürünlerinden oluşur.</a:t>
            </a:r>
          </a:p>
          <a:p>
            <a:endParaRPr lang="tr-TR" sz="2200" dirty="0"/>
          </a:p>
          <a:p>
            <a:r>
              <a:rPr lang="tr-TR" sz="2200" dirty="0"/>
              <a:t>→ Masallar “döşeme, serim, düğüm, çözüm ve dilek” olmak üzere beş farklı bölümden oluşur.</a:t>
            </a:r>
          </a:p>
          <a:p>
            <a:endParaRPr lang="tr-TR" sz="2200" dirty="0"/>
          </a:p>
          <a:p>
            <a:r>
              <a:rPr lang="tr-TR" sz="2200" dirty="0"/>
              <a:t>→ Dünyadaki en meşhur masallar; </a:t>
            </a:r>
            <a:r>
              <a:rPr lang="tr-TR" sz="2200" dirty="0" err="1">
                <a:solidFill>
                  <a:srgbClr val="00B050"/>
                </a:solidFill>
              </a:rPr>
              <a:t>Binbir</a:t>
            </a:r>
            <a:r>
              <a:rPr lang="tr-TR" sz="2200" dirty="0">
                <a:solidFill>
                  <a:srgbClr val="00B050"/>
                </a:solidFill>
              </a:rPr>
              <a:t> Gece Masalları</a:t>
            </a:r>
            <a:r>
              <a:rPr lang="tr-TR" sz="2200" dirty="0"/>
              <a:t>, </a:t>
            </a:r>
            <a:r>
              <a:rPr lang="tr-TR" sz="2200" dirty="0" err="1">
                <a:solidFill>
                  <a:srgbClr val="00B050"/>
                </a:solidFill>
              </a:rPr>
              <a:t>Kelile</a:t>
            </a:r>
            <a:r>
              <a:rPr lang="tr-TR" sz="2200" dirty="0">
                <a:solidFill>
                  <a:srgbClr val="00B050"/>
                </a:solidFill>
              </a:rPr>
              <a:t> ve </a:t>
            </a:r>
            <a:r>
              <a:rPr lang="tr-TR" sz="2200" dirty="0" err="1">
                <a:solidFill>
                  <a:srgbClr val="00B050"/>
                </a:solidFill>
              </a:rPr>
              <a:t>Dimne</a:t>
            </a:r>
            <a:r>
              <a:rPr lang="tr-TR" sz="2200" dirty="0"/>
              <a:t>, </a:t>
            </a:r>
            <a:r>
              <a:rPr lang="tr-TR" sz="2200" dirty="0">
                <a:solidFill>
                  <a:srgbClr val="00B050"/>
                </a:solidFill>
              </a:rPr>
              <a:t>Grimm Kardeşlerin Masalları</a:t>
            </a:r>
            <a:r>
              <a:rPr lang="tr-TR" sz="2200" dirty="0"/>
              <a:t>, Danimarka’da </a:t>
            </a:r>
            <a:r>
              <a:rPr lang="tr-TR" sz="2200" dirty="0">
                <a:solidFill>
                  <a:srgbClr val="00B050"/>
                </a:solidFill>
              </a:rPr>
              <a:t>Andersen Masalları</a:t>
            </a:r>
            <a:r>
              <a:rPr lang="tr-TR" sz="2200" dirty="0"/>
              <a:t> ve Fransa’da </a:t>
            </a:r>
            <a:r>
              <a:rPr lang="tr-TR" sz="2200" dirty="0" err="1">
                <a:solidFill>
                  <a:srgbClr val="00B050"/>
                </a:solidFill>
              </a:rPr>
              <a:t>Perrault</a:t>
            </a:r>
            <a:r>
              <a:rPr lang="tr-TR" sz="2200" dirty="0">
                <a:solidFill>
                  <a:srgbClr val="00B050"/>
                </a:solidFill>
              </a:rPr>
              <a:t> Masalları</a:t>
            </a:r>
            <a:r>
              <a:rPr lang="tr-TR" sz="2200" dirty="0"/>
              <a:t>.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83693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9DD"/>
                </a:solidFill>
              </a:rPr>
              <a:t>FABL</a:t>
            </a:r>
            <a:endParaRPr lang="tr-TR" sz="2400" dirty="0">
              <a:solidFill>
                <a:srgbClr val="0079DD"/>
              </a:solidFill>
            </a:endParaRPr>
          </a:p>
          <a:p>
            <a:r>
              <a:rPr lang="tr-TR" sz="2200" dirty="0"/>
              <a:t>Daha çok manzum şeklinde yazılan insan dışındaki varlıklar arasında geçen hayali olayların anlatıldığı hikayelere </a:t>
            </a:r>
            <a:r>
              <a:rPr lang="tr-TR" sz="2200" b="1" i="1" dirty="0">
                <a:hlinkClick r:id="rId3"/>
              </a:rPr>
              <a:t>fabl </a:t>
            </a:r>
            <a:r>
              <a:rPr lang="tr-TR" sz="2200" dirty="0"/>
              <a:t>denir.</a:t>
            </a:r>
          </a:p>
          <a:p>
            <a:endParaRPr lang="tr-TR" sz="2200" dirty="0"/>
          </a:p>
          <a:p>
            <a:r>
              <a:rPr lang="tr-TR" sz="2200" dirty="0"/>
              <a:t>→ Kahramanlar insan dışı canlı ya da cansız varlıklardır. Bu varlıkların kazandığı özellikleri türün anlatımını zenginleştirir.</a:t>
            </a:r>
          </a:p>
          <a:p>
            <a:endParaRPr lang="tr-TR" sz="2200" dirty="0"/>
          </a:p>
          <a:p>
            <a:r>
              <a:rPr lang="tr-TR" sz="2200" dirty="0"/>
              <a:t>→ İnsan dışındaki varlıklara insani özellikler verildiğinden intak ve teşhis sanatlarını içerir.</a:t>
            </a:r>
          </a:p>
          <a:p>
            <a:endParaRPr lang="tr-TR" sz="2200" dirty="0"/>
          </a:p>
          <a:p>
            <a:r>
              <a:rPr lang="tr-TR" sz="2200" dirty="0"/>
              <a:t>→ Bu türde birtakım hayvanlara bazı simgesel özellikler yüklenmiştir: tilkiye kurnazlık, yılana sinsilik, koyuna saflık, karıncaya çalışkanlık gibi…</a:t>
            </a:r>
          </a:p>
          <a:p>
            <a:endParaRPr lang="tr-TR" sz="2200" dirty="0"/>
          </a:p>
          <a:p>
            <a:r>
              <a:rPr lang="tr-TR" sz="2200" dirty="0"/>
              <a:t>→ Fabllar didaktik özellik taşır.</a:t>
            </a:r>
          </a:p>
        </p:txBody>
      </p:sp>
    </p:spTree>
    <p:extLst>
      <p:ext uri="{BB962C8B-B14F-4D97-AF65-F5344CB8AC3E}">
        <p14:creationId xmlns:p14="http://schemas.microsoft.com/office/powerpoint/2010/main" val="315198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→ Özellikle çocuklara ahlaki anlamda ders verme amacıyla ibretlik olaylar işlenir.</a:t>
            </a:r>
          </a:p>
          <a:p>
            <a:endParaRPr lang="tr-TR" sz="2200" dirty="0"/>
          </a:p>
          <a:p>
            <a:r>
              <a:rPr lang="tr-TR" sz="2200" dirty="0"/>
              <a:t>→ Fabllar nazım şekilde oluşturulsa da zamanla nesir olarak da yazılmaya başlanmıştır.</a:t>
            </a:r>
          </a:p>
          <a:p>
            <a:endParaRPr lang="tr-TR" sz="2200" dirty="0"/>
          </a:p>
          <a:p>
            <a:r>
              <a:rPr lang="tr-TR" sz="2200" dirty="0"/>
              <a:t>→ Fabl dört ayrı bölümden oluşmaktadır: serim, düğüm, çözüm ve öğüt.</a:t>
            </a:r>
          </a:p>
          <a:p>
            <a:endParaRPr lang="tr-TR" sz="2200" dirty="0"/>
          </a:p>
          <a:p>
            <a:r>
              <a:rPr lang="tr-TR" sz="2200" dirty="0"/>
              <a:t>→ Dünyada fabl türünün ilk örnekleri olarak </a:t>
            </a:r>
            <a:r>
              <a:rPr lang="tr-TR" sz="2200" dirty="0" err="1"/>
              <a:t>Beydaba’nın</a:t>
            </a:r>
            <a:r>
              <a:rPr lang="tr-TR" sz="2200" dirty="0"/>
              <a:t> </a:t>
            </a:r>
            <a:r>
              <a:rPr lang="tr-TR" sz="2200" dirty="0" err="1">
                <a:solidFill>
                  <a:srgbClr val="00B050"/>
                </a:solidFill>
              </a:rPr>
              <a:t>Kelile</a:t>
            </a:r>
            <a:r>
              <a:rPr lang="tr-TR" sz="2200" dirty="0">
                <a:solidFill>
                  <a:srgbClr val="00B050"/>
                </a:solidFill>
              </a:rPr>
              <a:t> ve </a:t>
            </a:r>
            <a:r>
              <a:rPr lang="tr-TR" sz="2200" dirty="0" err="1">
                <a:solidFill>
                  <a:srgbClr val="00B050"/>
                </a:solidFill>
              </a:rPr>
              <a:t>Dimne</a:t>
            </a:r>
            <a:r>
              <a:rPr lang="tr-TR" sz="2200" dirty="0">
                <a:solidFill>
                  <a:srgbClr val="00B050"/>
                </a:solidFill>
              </a:rPr>
              <a:t> </a:t>
            </a:r>
            <a:r>
              <a:rPr lang="tr-TR" sz="2200" dirty="0"/>
              <a:t>adlı eseri kabul görür ancak fabl denildiğinde akla gelen ilk isim La </a:t>
            </a:r>
            <a:r>
              <a:rPr lang="tr-TR" sz="2200" dirty="0" err="1"/>
              <a:t>Fonteine’dir</a:t>
            </a:r>
            <a:r>
              <a:rPr lang="tr-TR" sz="2200" dirty="0"/>
              <a:t>.</a:t>
            </a:r>
          </a:p>
          <a:p>
            <a:endParaRPr lang="tr-TR" sz="2200" dirty="0"/>
          </a:p>
          <a:p>
            <a:r>
              <a:rPr lang="tr-TR" sz="2200" dirty="0"/>
              <a:t>→ Türk edebiyatında ilk fabl örneği Şeyhi’nin </a:t>
            </a:r>
            <a:r>
              <a:rPr lang="tr-TR" sz="2200" dirty="0" err="1">
                <a:solidFill>
                  <a:srgbClr val="00B050"/>
                </a:solidFill>
              </a:rPr>
              <a:t>Harname</a:t>
            </a:r>
            <a:r>
              <a:rPr lang="tr-TR" sz="2200" dirty="0"/>
              <a:t> adlı mesnevisidir.</a:t>
            </a:r>
          </a:p>
        </p:txBody>
      </p:sp>
    </p:spTree>
    <p:extLst>
      <p:ext uri="{BB962C8B-B14F-4D97-AF65-F5344CB8AC3E}">
        <p14:creationId xmlns:p14="http://schemas.microsoft.com/office/powerpoint/2010/main" val="90885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B050"/>
                </a:solidFill>
              </a:rPr>
              <a:t>DESTAN</a:t>
            </a:r>
            <a:endParaRPr lang="tr-TR" sz="2400" dirty="0">
              <a:solidFill>
                <a:srgbClr val="00B050"/>
              </a:solidFill>
            </a:endParaRPr>
          </a:p>
          <a:p>
            <a:r>
              <a:rPr lang="tr-TR" sz="2200" dirty="0"/>
              <a:t>Bir milleti derinden etkileyen ve uzun yıllar iz bırakacak büyük bir savaş, doğal afet, göç, yiğitlik gibi durumların uzun bir şekilde manzum olarak anlatılmasına </a:t>
            </a:r>
            <a:r>
              <a:rPr lang="tr-TR" sz="2200" b="1" dirty="0">
                <a:hlinkClick r:id="rId3"/>
              </a:rPr>
              <a:t>destan </a:t>
            </a:r>
            <a:r>
              <a:rPr lang="tr-TR" sz="2200" dirty="0"/>
              <a:t>denir.</a:t>
            </a:r>
          </a:p>
          <a:p>
            <a:endParaRPr lang="tr-TR" sz="2200" dirty="0"/>
          </a:p>
          <a:p>
            <a:r>
              <a:rPr lang="tr-TR" sz="2200" dirty="0"/>
              <a:t>→ Sözlü dönem ürünleri olan destanlar, milletlerin tarihini ve kültürünü yansıtır.</a:t>
            </a:r>
          </a:p>
          <a:p>
            <a:endParaRPr lang="tr-TR" sz="2200" dirty="0"/>
          </a:p>
          <a:p>
            <a:r>
              <a:rPr lang="tr-TR" sz="2200" dirty="0"/>
              <a:t>→ Anonim olan destanlar, manzum eserlerdir.</a:t>
            </a:r>
          </a:p>
          <a:p>
            <a:endParaRPr lang="tr-TR" sz="2200" dirty="0"/>
          </a:p>
          <a:p>
            <a:r>
              <a:rPr lang="tr-TR" sz="2200" dirty="0"/>
              <a:t>→ Gerçek ve olağanüstü olaylar iç içe girmiş bir şekilde anlatılır.</a:t>
            </a:r>
          </a:p>
          <a:p>
            <a:endParaRPr lang="tr-TR" sz="2200" dirty="0"/>
          </a:p>
          <a:p>
            <a:r>
              <a:rPr lang="tr-TR" sz="2200" dirty="0"/>
              <a:t>→ Destan kahramanları seçkin kişilerden oluşur ve bu kişiler olağanüstü özellikler gösterir.</a:t>
            </a:r>
          </a:p>
        </p:txBody>
      </p:sp>
    </p:spTree>
    <p:extLst>
      <p:ext uri="{BB962C8B-B14F-4D97-AF65-F5344CB8AC3E}">
        <p14:creationId xmlns:p14="http://schemas.microsoft.com/office/powerpoint/2010/main" val="56693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→ Genellikle savaş, yiğitlik, doğa ve aşk gibi temalar işlenmektedir.</a:t>
            </a:r>
          </a:p>
          <a:p>
            <a:endParaRPr lang="tr-TR" sz="2200" dirty="0"/>
          </a:p>
          <a:p>
            <a:r>
              <a:rPr lang="tr-TR" sz="2200" dirty="0"/>
              <a:t>→ Bu tür dünyada “Epope” ismiyle tanınır.</a:t>
            </a:r>
          </a:p>
          <a:p>
            <a:endParaRPr lang="tr-TR" sz="2200" dirty="0"/>
          </a:p>
          <a:p>
            <a:r>
              <a:rPr lang="tr-TR" sz="2200" dirty="0"/>
              <a:t>→ Destanlar doğal ve yapay olmak üzere iki başlıkta incelenmektedir.</a:t>
            </a:r>
          </a:p>
        </p:txBody>
      </p:sp>
    </p:spTree>
    <p:extLst>
      <p:ext uri="{BB962C8B-B14F-4D97-AF65-F5344CB8AC3E}">
        <p14:creationId xmlns:p14="http://schemas.microsoft.com/office/powerpoint/2010/main" val="273912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/>
              <a:t>Doğal Destanlar:</a:t>
            </a:r>
            <a:endParaRPr lang="tr-TR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Bir milletin başından geçen tarihi olaylar sonrasında halkın arasında kendiliğinden oluşan anonim destanlardır.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Doğal destanların oluşumu oluş sahası, yayılış safhası ve derlenme safhası olmak üzere üç aşamada meydana gelir.</a:t>
            </a:r>
          </a:p>
          <a:p>
            <a:endParaRPr lang="tr-TR" sz="2200" dirty="0"/>
          </a:p>
          <a:p>
            <a:r>
              <a:rPr lang="tr-TR" sz="2200" b="1" dirty="0"/>
              <a:t>Yapay (Yapma) Destanlar:</a:t>
            </a:r>
            <a:endParaRPr lang="tr-TR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Bir milleti derinden etkileyen olayın bir sanatçı tarafından destani özelliklerle anlatılmasına yapay destan denir.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Yapma destanların oluşumları üç safhada gerçekleşmez.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Anonim değildir, sanatçısı bellidir.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Türklere ait önemli yapma destan örnekleri: Çanakkale Şehitlerine -Mehmet Akif Ersoy, Üç Şehitler Destanı- Fazıl Hüsnü Dağlarca, </a:t>
            </a:r>
            <a:r>
              <a:rPr lang="tr-TR" sz="2200" dirty="0" err="1"/>
              <a:t>Kuvayi</a:t>
            </a:r>
            <a:r>
              <a:rPr lang="tr-TR" sz="2200" dirty="0"/>
              <a:t> Milliye Destanı- Nazım Hikmet </a:t>
            </a:r>
            <a:r>
              <a:rPr lang="tr-TR" sz="2200" dirty="0" err="1"/>
              <a:t>Ran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30454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i="1" dirty="0">
                <a:solidFill>
                  <a:srgbClr val="0079DD"/>
                </a:solidFill>
              </a:rPr>
              <a:t>İslamiyet’in kabulünden önceki Türk destanları:</a:t>
            </a:r>
            <a:endParaRPr lang="tr-TR" sz="2200" dirty="0">
              <a:solidFill>
                <a:srgbClr val="0079DD"/>
              </a:solidFill>
            </a:endParaRPr>
          </a:p>
          <a:p>
            <a:r>
              <a:rPr lang="tr-TR" sz="2200" b="1" dirty="0"/>
              <a:t>1.Altay  –  Yakut</a:t>
            </a:r>
            <a:endParaRPr lang="tr-TR" sz="2200" dirty="0"/>
          </a:p>
          <a:p>
            <a:r>
              <a:rPr lang="tr-TR" sz="2200" i="1" dirty="0"/>
              <a:t>Yaratılış  Destanı</a:t>
            </a:r>
            <a:endParaRPr lang="tr-TR" sz="2200" dirty="0"/>
          </a:p>
          <a:p>
            <a:r>
              <a:rPr lang="tr-TR" sz="2200" b="1" dirty="0"/>
              <a:t>2.Sakalar  Dönemi</a:t>
            </a:r>
            <a:endParaRPr lang="tr-TR" sz="2200" dirty="0"/>
          </a:p>
          <a:p>
            <a:r>
              <a:rPr lang="tr-TR" sz="2200" i="1" dirty="0"/>
              <a:t>  </a:t>
            </a:r>
            <a:r>
              <a:rPr lang="tr-TR" sz="2200" i="1" dirty="0" err="1"/>
              <a:t>a.Alp</a:t>
            </a:r>
            <a:r>
              <a:rPr lang="tr-TR" sz="2200" i="1" dirty="0"/>
              <a:t>  Er Tunga  Destanı</a:t>
            </a:r>
            <a:endParaRPr lang="tr-TR" sz="2200" dirty="0"/>
          </a:p>
          <a:p>
            <a:r>
              <a:rPr lang="tr-TR" sz="2200" i="1" dirty="0"/>
              <a:t>  </a:t>
            </a:r>
            <a:r>
              <a:rPr lang="tr-TR" sz="2200" i="1" dirty="0" err="1"/>
              <a:t>b.Şu</a:t>
            </a:r>
            <a:r>
              <a:rPr lang="tr-TR" sz="2200" i="1" dirty="0"/>
              <a:t> Destanı </a:t>
            </a:r>
            <a:endParaRPr lang="tr-TR" sz="2200" dirty="0"/>
          </a:p>
          <a:p>
            <a:r>
              <a:rPr lang="tr-TR" sz="2200" b="1" dirty="0"/>
              <a:t>3.Hun   Dönemi</a:t>
            </a:r>
            <a:endParaRPr lang="tr-TR" sz="2200" dirty="0"/>
          </a:p>
          <a:p>
            <a:r>
              <a:rPr lang="tr-TR" sz="2200" i="1" dirty="0"/>
              <a:t>Oğuz  Kağan  Destanı</a:t>
            </a:r>
            <a:endParaRPr lang="tr-TR" sz="2200" dirty="0"/>
          </a:p>
          <a:p>
            <a:r>
              <a:rPr lang="tr-TR" sz="2200" b="1" dirty="0"/>
              <a:t>4.Köktürk   Dönemi                                                                            </a:t>
            </a:r>
            <a:endParaRPr lang="tr-TR" sz="2200" dirty="0"/>
          </a:p>
          <a:p>
            <a:r>
              <a:rPr lang="tr-TR" sz="2200" i="1" dirty="0"/>
              <a:t>  </a:t>
            </a:r>
            <a:r>
              <a:rPr lang="tr-TR" sz="2200" i="1" dirty="0" err="1"/>
              <a:t>a.Bozkurt</a:t>
            </a:r>
            <a:r>
              <a:rPr lang="tr-TR" sz="2200" i="1" dirty="0"/>
              <a:t> Destanı</a:t>
            </a:r>
            <a:endParaRPr lang="tr-TR" sz="2200" dirty="0"/>
          </a:p>
          <a:p>
            <a:r>
              <a:rPr lang="tr-TR" sz="2200" i="1" dirty="0"/>
              <a:t>  </a:t>
            </a:r>
            <a:r>
              <a:rPr lang="tr-TR" sz="2200" i="1" dirty="0" err="1"/>
              <a:t>b.Ergenekon</a:t>
            </a:r>
            <a:r>
              <a:rPr lang="tr-TR" sz="2200" i="1" dirty="0"/>
              <a:t> Destanı</a:t>
            </a:r>
            <a:endParaRPr lang="tr-TR" sz="2200" dirty="0"/>
          </a:p>
          <a:p>
            <a:r>
              <a:rPr lang="tr-TR" sz="2200" b="1" dirty="0"/>
              <a:t>5.Uygur   Dönemi</a:t>
            </a:r>
            <a:endParaRPr lang="tr-TR" sz="2200" dirty="0"/>
          </a:p>
          <a:p>
            <a:r>
              <a:rPr lang="tr-TR" sz="2200" i="1" dirty="0"/>
              <a:t>Türeyiş Destanı</a:t>
            </a:r>
            <a:endParaRPr lang="tr-TR" sz="2200" dirty="0"/>
          </a:p>
          <a:p>
            <a:r>
              <a:rPr lang="tr-TR" sz="2200" i="1" dirty="0"/>
              <a:t>Göç Destanı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1748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i="1" dirty="0">
                <a:solidFill>
                  <a:srgbClr val="0079DD"/>
                </a:solidFill>
              </a:rPr>
              <a:t>İslamiyet’in kabulünden sonraki Türk destanları:</a:t>
            </a:r>
            <a:endParaRPr lang="tr-TR" sz="2200" dirty="0">
              <a:solidFill>
                <a:srgbClr val="0079DD"/>
              </a:solidFill>
            </a:endParaRPr>
          </a:p>
          <a:p>
            <a:r>
              <a:rPr lang="tr-TR" sz="2200" b="1" dirty="0"/>
              <a:t>1.Karahanlı   Dönemi</a:t>
            </a:r>
            <a:br>
              <a:rPr lang="tr-TR" sz="2200" dirty="0"/>
            </a:br>
            <a:r>
              <a:rPr lang="tr-TR" sz="2200" i="1" dirty="0" err="1"/>
              <a:t>Satuk</a:t>
            </a:r>
            <a:r>
              <a:rPr lang="tr-TR" sz="2200" i="1" dirty="0"/>
              <a:t> Buğra  Han  Destanı</a:t>
            </a:r>
            <a:endParaRPr lang="tr-TR" sz="2200" dirty="0"/>
          </a:p>
          <a:p>
            <a:r>
              <a:rPr lang="tr-TR" sz="2200" b="1" dirty="0"/>
              <a:t>2.Kazak-Kırgız  Kültür  </a:t>
            </a:r>
            <a:r>
              <a:rPr lang="tr-TR" sz="2200" b="1" dirty="0" err="1"/>
              <a:t>Dâiresi</a:t>
            </a:r>
            <a:br>
              <a:rPr lang="tr-TR" sz="2200" dirty="0"/>
            </a:br>
            <a:r>
              <a:rPr lang="tr-TR" sz="2200" i="1" dirty="0"/>
              <a:t>Manas  </a:t>
            </a:r>
            <a:endParaRPr lang="tr-TR" sz="2200" dirty="0"/>
          </a:p>
          <a:p>
            <a:r>
              <a:rPr lang="tr-TR" sz="2200" b="1" dirty="0"/>
              <a:t>3.Türk-Moğol  Kültür  </a:t>
            </a:r>
            <a:r>
              <a:rPr lang="tr-TR" sz="2200" b="1" dirty="0" err="1"/>
              <a:t>Dâiresi</a:t>
            </a:r>
            <a:r>
              <a:rPr lang="tr-TR" sz="2200" b="1" dirty="0"/>
              <a:t> </a:t>
            </a:r>
            <a:br>
              <a:rPr lang="tr-TR" sz="2200" dirty="0"/>
            </a:br>
            <a:r>
              <a:rPr lang="tr-TR" sz="2200" i="1" dirty="0"/>
              <a:t>Cengiz-name</a:t>
            </a:r>
            <a:endParaRPr lang="tr-TR" sz="2200" dirty="0"/>
          </a:p>
          <a:p>
            <a:r>
              <a:rPr lang="tr-TR" sz="2200" b="1" dirty="0"/>
              <a:t>4.Tatar-Kırım   </a:t>
            </a:r>
            <a:br>
              <a:rPr lang="tr-TR" sz="2200" dirty="0"/>
            </a:br>
            <a:r>
              <a:rPr lang="tr-TR" sz="2200" i="1" dirty="0"/>
              <a:t>Timur ve </a:t>
            </a:r>
            <a:r>
              <a:rPr lang="tr-TR" sz="2200" i="1" dirty="0" err="1"/>
              <a:t>Edige</a:t>
            </a:r>
            <a:r>
              <a:rPr lang="tr-TR" sz="2200" i="1" dirty="0"/>
              <a:t> Destanları</a:t>
            </a:r>
            <a:endParaRPr lang="tr-TR" sz="2200" dirty="0"/>
          </a:p>
          <a:p>
            <a:r>
              <a:rPr lang="tr-TR" sz="2200" b="1" dirty="0"/>
              <a:t>5.Selçuklu-Beylikler ve  Osmanlı  Dönemleri</a:t>
            </a:r>
            <a:br>
              <a:rPr lang="tr-TR" sz="2200" dirty="0"/>
            </a:br>
            <a:r>
              <a:rPr lang="tr-TR" sz="2200" i="1" dirty="0"/>
              <a:t>a. </a:t>
            </a:r>
            <a:r>
              <a:rPr lang="tr-TR" sz="2200" i="1" dirty="0" err="1"/>
              <a:t>Seyid</a:t>
            </a:r>
            <a:r>
              <a:rPr lang="tr-TR" sz="2200" i="1" dirty="0"/>
              <a:t>  Battal Gazi  Destanı</a:t>
            </a:r>
            <a:br>
              <a:rPr lang="tr-TR" sz="2200" i="1" dirty="0"/>
            </a:br>
            <a:r>
              <a:rPr lang="tr-TR" sz="2200" i="1" dirty="0"/>
              <a:t>b. </a:t>
            </a:r>
            <a:r>
              <a:rPr lang="tr-TR" sz="2200" i="1" dirty="0" err="1"/>
              <a:t>Danişmend</a:t>
            </a:r>
            <a:r>
              <a:rPr lang="tr-TR" sz="2200" i="1" dirty="0"/>
              <a:t>  Gazi   Destanı</a:t>
            </a:r>
            <a:br>
              <a:rPr lang="tr-TR" sz="2200" i="1" dirty="0"/>
            </a:br>
            <a:r>
              <a:rPr lang="tr-TR" sz="2200" i="1" dirty="0" err="1"/>
              <a:t>c.Köroğlu</a:t>
            </a:r>
            <a:r>
              <a:rPr lang="tr-TR" sz="2200" i="1" dirty="0"/>
              <a:t>  Destanı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9969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rgbClr val="0079DD"/>
                </a:solidFill>
              </a:rPr>
              <a:t>Dünyada Doğal Destanlar</a:t>
            </a:r>
          </a:p>
          <a:p>
            <a:endParaRPr lang="tr-TR" sz="2200" b="1" dirty="0"/>
          </a:p>
          <a:p>
            <a:r>
              <a:rPr lang="tr-TR" sz="2200" b="1" dirty="0"/>
              <a:t>Yunan edebiyatı:</a:t>
            </a:r>
            <a:r>
              <a:rPr lang="tr-TR" sz="2200" dirty="0"/>
              <a:t>     </a:t>
            </a:r>
            <a:r>
              <a:rPr lang="tr-TR" sz="2200" dirty="0" err="1"/>
              <a:t>İlyada</a:t>
            </a:r>
            <a:r>
              <a:rPr lang="tr-TR" sz="2200" dirty="0"/>
              <a:t> ve </a:t>
            </a:r>
            <a:r>
              <a:rPr lang="tr-TR" sz="2200" dirty="0" err="1"/>
              <a:t>Odysseia</a:t>
            </a:r>
            <a:endParaRPr lang="tr-TR" sz="2200" dirty="0"/>
          </a:p>
          <a:p>
            <a:r>
              <a:rPr lang="tr-TR" sz="2200" b="1" dirty="0"/>
              <a:t>İran Edebiyatı:      </a:t>
            </a:r>
            <a:r>
              <a:rPr lang="tr-TR" sz="2200" dirty="0"/>
              <a:t>  Şehname</a:t>
            </a:r>
          </a:p>
          <a:p>
            <a:r>
              <a:rPr lang="tr-TR" sz="2200" b="1" dirty="0"/>
              <a:t>Fin Edebiyatı:        </a:t>
            </a:r>
            <a:r>
              <a:rPr lang="tr-TR" sz="2200" dirty="0"/>
              <a:t> </a:t>
            </a:r>
            <a:r>
              <a:rPr lang="tr-TR" sz="2200" dirty="0" err="1"/>
              <a:t>Kalevela</a:t>
            </a:r>
            <a:endParaRPr lang="tr-TR" sz="2200" dirty="0"/>
          </a:p>
          <a:p>
            <a:r>
              <a:rPr lang="tr-TR" sz="2200" b="1" dirty="0"/>
              <a:t>Hint Edebiyatı:       </a:t>
            </a:r>
            <a:r>
              <a:rPr lang="tr-TR" sz="2200" dirty="0"/>
              <a:t> </a:t>
            </a:r>
            <a:r>
              <a:rPr lang="tr-TR" sz="2200" dirty="0" err="1"/>
              <a:t>Mahabharata</a:t>
            </a:r>
            <a:r>
              <a:rPr lang="tr-TR" sz="2200" dirty="0"/>
              <a:t> – </a:t>
            </a:r>
            <a:r>
              <a:rPr lang="tr-TR" sz="2200" dirty="0" err="1"/>
              <a:t>Ramayana</a:t>
            </a:r>
            <a:endParaRPr lang="tr-TR" sz="2200" dirty="0"/>
          </a:p>
          <a:p>
            <a:r>
              <a:rPr lang="tr-TR" sz="2200" b="1" dirty="0"/>
              <a:t>Alman Edebiyatı:     </a:t>
            </a:r>
            <a:r>
              <a:rPr lang="tr-TR" sz="2200" dirty="0" err="1"/>
              <a:t>Nibelungen</a:t>
            </a:r>
            <a:endParaRPr lang="tr-TR" sz="2200" dirty="0"/>
          </a:p>
          <a:p>
            <a:r>
              <a:rPr lang="tr-TR" sz="2200" b="1" dirty="0"/>
              <a:t>İngiliz Edebiyatı:   </a:t>
            </a:r>
            <a:r>
              <a:rPr lang="tr-TR" sz="2200" dirty="0"/>
              <a:t> </a:t>
            </a:r>
            <a:r>
              <a:rPr lang="tr-TR" sz="2200" dirty="0" err="1"/>
              <a:t>Beowulf</a:t>
            </a:r>
            <a:endParaRPr lang="tr-TR" sz="2200" dirty="0"/>
          </a:p>
          <a:p>
            <a:r>
              <a:rPr lang="tr-TR" sz="2200" b="1" dirty="0"/>
              <a:t>Rus Edebiyatı:          </a:t>
            </a:r>
            <a:r>
              <a:rPr lang="tr-TR" sz="2200" dirty="0" err="1"/>
              <a:t>İgor</a:t>
            </a:r>
            <a:endParaRPr lang="tr-TR" sz="2200" dirty="0"/>
          </a:p>
          <a:p>
            <a:r>
              <a:rPr lang="tr-TR" sz="2200" b="1" dirty="0"/>
              <a:t>İspanyol Edebiyatı:    </a:t>
            </a:r>
            <a:r>
              <a:rPr lang="tr-TR" sz="2200" dirty="0"/>
              <a:t>La </a:t>
            </a:r>
            <a:r>
              <a:rPr lang="tr-TR" sz="2200" dirty="0" err="1"/>
              <a:t>Cid</a:t>
            </a:r>
            <a:endParaRPr lang="tr-TR" sz="2200" dirty="0"/>
          </a:p>
          <a:p>
            <a:r>
              <a:rPr lang="tr-TR" sz="2200" b="1" dirty="0"/>
              <a:t>Fransız Edebiyatı:     </a:t>
            </a:r>
            <a:r>
              <a:rPr lang="tr-TR" sz="2200" dirty="0" err="1"/>
              <a:t>Chansen</a:t>
            </a:r>
            <a:r>
              <a:rPr lang="tr-TR" sz="2200" dirty="0"/>
              <a:t> de </a:t>
            </a:r>
            <a:r>
              <a:rPr lang="tr-TR" sz="2200" dirty="0" err="1"/>
              <a:t>Röland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8294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Anlatmaya bağlı edebi metinlerdeki olayların okuyucuya bir anlatıcı tarafından anlatılması durumu söz konusudur. </a:t>
            </a:r>
          </a:p>
          <a:p>
            <a:endParaRPr lang="tr-TR" sz="2200" dirty="0"/>
          </a:p>
          <a:p>
            <a:r>
              <a:rPr lang="tr-TR" sz="2200" dirty="0"/>
              <a:t>Anlatıcı, olayları üç farklı bakış açısıyla okuyucuya aktarır:</a:t>
            </a:r>
          </a:p>
          <a:p>
            <a:endParaRPr lang="tr-TR" sz="2200" dirty="0"/>
          </a:p>
          <a:p>
            <a:r>
              <a:rPr lang="tr-TR" sz="2200" dirty="0">
                <a:solidFill>
                  <a:srgbClr val="281BCE"/>
                </a:solidFill>
              </a:rPr>
              <a:t>1. Kahraman Bakış Açısı</a:t>
            </a:r>
          </a:p>
          <a:p>
            <a:r>
              <a:rPr lang="tr-TR" sz="2200" dirty="0">
                <a:solidFill>
                  <a:srgbClr val="281BCE"/>
                </a:solidFill>
              </a:rPr>
              <a:t>2. Gözlemci Bakış Açısı: </a:t>
            </a:r>
            <a:br>
              <a:rPr lang="tr-TR" sz="2200" dirty="0">
                <a:solidFill>
                  <a:srgbClr val="281BCE"/>
                </a:solidFill>
              </a:rPr>
            </a:br>
            <a:r>
              <a:rPr lang="tr-TR" sz="2200" dirty="0">
                <a:solidFill>
                  <a:srgbClr val="281BCE"/>
                </a:solidFill>
              </a:rPr>
              <a:t>3. İlahi (Tanrısal-Hakim) Bakış Açısı:</a:t>
            </a:r>
          </a:p>
        </p:txBody>
      </p:sp>
    </p:spTree>
    <p:extLst>
      <p:ext uri="{BB962C8B-B14F-4D97-AF65-F5344CB8AC3E}">
        <p14:creationId xmlns:p14="http://schemas.microsoft.com/office/powerpoint/2010/main" val="75417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rgbClr val="0079DD"/>
                </a:solidFill>
              </a:rPr>
              <a:t>Dünyada Yapma Destanlar</a:t>
            </a:r>
          </a:p>
          <a:p>
            <a:endParaRPr lang="tr-TR" sz="2200" b="1" dirty="0"/>
          </a:p>
          <a:p>
            <a:r>
              <a:rPr lang="tr-TR" sz="2200" b="1" dirty="0"/>
              <a:t>Latin Edebiyatı:     </a:t>
            </a:r>
            <a:r>
              <a:rPr lang="tr-TR" sz="2200" dirty="0" err="1"/>
              <a:t>Aeneis</a:t>
            </a:r>
            <a:r>
              <a:rPr lang="tr-TR" sz="2200" dirty="0"/>
              <a:t> (</a:t>
            </a:r>
            <a:r>
              <a:rPr lang="tr-TR" sz="2200" dirty="0" err="1"/>
              <a:t>Vergilius</a:t>
            </a:r>
            <a:r>
              <a:rPr lang="tr-TR" sz="2200" dirty="0"/>
              <a:t>)</a:t>
            </a:r>
          </a:p>
          <a:p>
            <a:r>
              <a:rPr lang="tr-TR" sz="2200" b="1" dirty="0"/>
              <a:t>Fransız Edebiyatı: </a:t>
            </a:r>
            <a:r>
              <a:rPr lang="tr-TR" sz="2200" dirty="0" err="1"/>
              <a:t>Henriade</a:t>
            </a:r>
            <a:r>
              <a:rPr lang="tr-TR" sz="2200" dirty="0"/>
              <a:t> (</a:t>
            </a:r>
            <a:r>
              <a:rPr lang="tr-TR" sz="2200" dirty="0" err="1"/>
              <a:t>Voltaire</a:t>
            </a:r>
            <a:r>
              <a:rPr lang="tr-TR" sz="2200" dirty="0"/>
              <a:t>)</a:t>
            </a:r>
          </a:p>
          <a:p>
            <a:r>
              <a:rPr lang="tr-TR" sz="2200" b="1" dirty="0"/>
              <a:t>Portekiz Edebiyatı: </a:t>
            </a:r>
            <a:r>
              <a:rPr lang="tr-TR" sz="2200" dirty="0" err="1"/>
              <a:t>Os</a:t>
            </a:r>
            <a:r>
              <a:rPr lang="tr-TR" sz="2200" dirty="0"/>
              <a:t> </a:t>
            </a:r>
            <a:r>
              <a:rPr lang="tr-TR" sz="2200" dirty="0" err="1"/>
              <a:t>Lusiadas</a:t>
            </a:r>
            <a:r>
              <a:rPr lang="tr-TR" sz="2200" dirty="0"/>
              <a:t> (</a:t>
            </a:r>
            <a:r>
              <a:rPr lang="tr-TR" sz="2200" dirty="0" err="1"/>
              <a:t>Camoens</a:t>
            </a:r>
            <a:r>
              <a:rPr lang="tr-TR" sz="2200" dirty="0"/>
              <a:t>)</a:t>
            </a:r>
          </a:p>
          <a:p>
            <a:r>
              <a:rPr lang="tr-TR" sz="2200" b="1" dirty="0"/>
              <a:t>İngiliz Edebiyatı: </a:t>
            </a:r>
            <a:r>
              <a:rPr lang="tr-TR" sz="2200" dirty="0"/>
              <a:t>Kaybolmuş Cennet (J. </a:t>
            </a:r>
            <a:r>
              <a:rPr lang="tr-TR" sz="2200" dirty="0" err="1"/>
              <a:t>Milton</a:t>
            </a:r>
            <a:r>
              <a:rPr lang="tr-TR" sz="2200" dirty="0"/>
              <a:t>)</a:t>
            </a:r>
          </a:p>
          <a:p>
            <a:r>
              <a:rPr lang="tr-TR" sz="2200" b="1" dirty="0"/>
              <a:t>İtalyan Edebiyatı: </a:t>
            </a:r>
            <a:r>
              <a:rPr lang="tr-TR" sz="2200" dirty="0"/>
              <a:t>Kurtarılmış Kudüs (T. </a:t>
            </a:r>
            <a:r>
              <a:rPr lang="tr-TR" sz="2200" dirty="0" err="1"/>
              <a:t>Tasso</a:t>
            </a:r>
            <a:r>
              <a:rPr lang="tr-TR" sz="2200" dirty="0"/>
              <a:t>)  – İlahi Komedya (</a:t>
            </a:r>
            <a:r>
              <a:rPr lang="tr-TR" sz="2200" dirty="0" err="1"/>
              <a:t>Dante</a:t>
            </a:r>
            <a:r>
              <a:rPr lang="tr-TR" sz="2200" dirty="0"/>
              <a:t>)  –  Çılgın Orlando (</a:t>
            </a:r>
            <a:r>
              <a:rPr lang="tr-TR" sz="2200" dirty="0" err="1"/>
              <a:t>Ariosto</a:t>
            </a:r>
            <a:r>
              <a:rPr lang="tr-TR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094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HALK HİKAYELERİ</a:t>
            </a:r>
            <a:endParaRPr lang="tr-TR" sz="2400" dirty="0"/>
          </a:p>
          <a:p>
            <a:r>
              <a:rPr lang="tr-TR" sz="2200" dirty="0"/>
              <a:t>Sözlü olarak halkın arasında yaşayan, çoğu zaman gerçeğe yakın aşk ve kahramanlık gibi olaylara dayalı hikayelere “</a:t>
            </a:r>
            <a:r>
              <a:rPr lang="tr-TR" sz="2200" b="1" dirty="0">
                <a:hlinkClick r:id="rId3"/>
              </a:rPr>
              <a:t>Halk hikayesi</a:t>
            </a:r>
            <a:r>
              <a:rPr lang="tr-TR" sz="2200" dirty="0"/>
              <a:t>” ya da “Halk öyküsü” denir.</a:t>
            </a:r>
          </a:p>
          <a:p>
            <a:endParaRPr lang="tr-TR" sz="2200" dirty="0"/>
          </a:p>
          <a:p>
            <a:r>
              <a:rPr lang="tr-TR" sz="2200" dirty="0"/>
              <a:t>→ Halk hikayeleri, destan türünden modern hikayeciliğe geçiş ürünlerini oluşturur.</a:t>
            </a:r>
          </a:p>
          <a:p>
            <a:endParaRPr lang="tr-TR" sz="2200" dirty="0"/>
          </a:p>
          <a:p>
            <a:r>
              <a:rPr lang="tr-TR" sz="2200" dirty="0"/>
              <a:t>→ Halkın ortak malı olan hikayelerdir.</a:t>
            </a:r>
          </a:p>
          <a:p>
            <a:endParaRPr lang="tr-TR" sz="2200" dirty="0"/>
          </a:p>
          <a:p>
            <a:r>
              <a:rPr lang="tr-TR" sz="2200" dirty="0"/>
              <a:t>→ Anonimdir.</a:t>
            </a:r>
          </a:p>
          <a:p>
            <a:endParaRPr lang="tr-TR" sz="2200" dirty="0"/>
          </a:p>
          <a:p>
            <a:r>
              <a:rPr lang="tr-TR" sz="2200" dirty="0"/>
              <a:t>→ Nazım-nesir karışık bir şekilde anlatılır. Olayların anlatıldığı yerler nesir, duyguların ifade edildiği yerler nazım şekilde aktarılır.</a:t>
            </a:r>
          </a:p>
        </p:txBody>
      </p:sp>
    </p:spTree>
    <p:extLst>
      <p:ext uri="{BB962C8B-B14F-4D97-AF65-F5344CB8AC3E}">
        <p14:creationId xmlns:p14="http://schemas.microsoft.com/office/powerpoint/2010/main" val="133485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→ Halk hikayelerinde çoğunlukla aşk ve kahramanlık konuları işlenir.</a:t>
            </a:r>
          </a:p>
          <a:p>
            <a:endParaRPr lang="tr-TR" sz="2200" dirty="0"/>
          </a:p>
          <a:p>
            <a:r>
              <a:rPr lang="tr-TR" sz="2200" dirty="0"/>
              <a:t>→ Hikayeleri anlatan meddah ya da aşıklardır.</a:t>
            </a:r>
          </a:p>
          <a:p>
            <a:endParaRPr lang="tr-TR" sz="2200" dirty="0"/>
          </a:p>
          <a:p>
            <a:r>
              <a:rPr lang="tr-TR" sz="2200" dirty="0"/>
              <a:t>→ Destanlara olağanüstü unsurlar daha azdır.</a:t>
            </a:r>
          </a:p>
          <a:p>
            <a:endParaRPr lang="tr-TR" sz="2200" dirty="0"/>
          </a:p>
          <a:p>
            <a:r>
              <a:rPr lang="tr-TR" sz="2200" dirty="0"/>
              <a:t>→ Konularına halk hikayeleri üçe ayrılır: aşk hikayeleri, dini temalı kahramanlık hikayeleri, destani halk hikayeleri</a:t>
            </a:r>
          </a:p>
          <a:p>
            <a:endParaRPr lang="tr-TR" sz="2200" dirty="0"/>
          </a:p>
          <a:p>
            <a:r>
              <a:rPr lang="tr-TR" sz="2200" dirty="0"/>
              <a:t>→ Halk hikayesi örnekleri: </a:t>
            </a:r>
            <a:r>
              <a:rPr lang="tr-TR" sz="2200" dirty="0">
                <a:solidFill>
                  <a:srgbClr val="00B050"/>
                </a:solidFill>
              </a:rPr>
              <a:t>Köroğlu, Kerem ile Aslı, Tahir ile Zühre, Battal Gazi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09702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9DD"/>
                </a:solidFill>
              </a:rPr>
              <a:t>MESNEVİ</a:t>
            </a:r>
            <a:endParaRPr lang="tr-TR" sz="2400" dirty="0">
              <a:solidFill>
                <a:srgbClr val="0079DD"/>
              </a:solidFill>
            </a:endParaRPr>
          </a:p>
          <a:p>
            <a:r>
              <a:rPr lang="tr-TR" sz="2200" dirty="0"/>
              <a:t>İran edebiyatından Türk edebiyatına geçen </a:t>
            </a:r>
            <a:r>
              <a:rPr lang="tr-TR" sz="2200" b="1" i="1" dirty="0">
                <a:hlinkClick r:id="rId3"/>
              </a:rPr>
              <a:t>Mesnevi</a:t>
            </a:r>
            <a:r>
              <a:rPr lang="tr-TR" sz="2200" dirty="0"/>
              <a:t>, aruzun kısa kalıplarıyla yazılan, beyitlerle yazılan ve her beytin kendi arasında kafiyeli olduğu, genellikle bir olayın anlatıldığı nazım biçimidir.</a:t>
            </a:r>
          </a:p>
          <a:p>
            <a:endParaRPr lang="tr-TR" sz="2200" dirty="0"/>
          </a:p>
          <a:p>
            <a:r>
              <a:rPr lang="tr-TR" sz="2200" dirty="0"/>
              <a:t>→ Mesnevilerin beyit sınırlaması bulunmamaktadır.</a:t>
            </a:r>
          </a:p>
          <a:p>
            <a:endParaRPr lang="tr-TR" sz="2200" dirty="0"/>
          </a:p>
          <a:p>
            <a:r>
              <a:rPr lang="tr-TR" sz="2200" dirty="0"/>
              <a:t>→ Her konuda yazılabilen mesnevilerde daha çok aşk ve kahramanlık konuları işlenmiştir.</a:t>
            </a:r>
          </a:p>
          <a:p>
            <a:endParaRPr lang="tr-TR" sz="2200" dirty="0"/>
          </a:p>
          <a:p>
            <a:r>
              <a:rPr lang="tr-TR" sz="2200" dirty="0"/>
              <a:t>→ Savaş konuları işleyen mesnevilere </a:t>
            </a:r>
            <a:r>
              <a:rPr lang="tr-TR" sz="2200" i="1" dirty="0" err="1"/>
              <a:t>Gazavatname</a:t>
            </a:r>
            <a:r>
              <a:rPr lang="tr-TR" sz="2200" dirty="0"/>
              <a:t>, bir şehrin güzelliklerini anlatan mesnevilere ise </a:t>
            </a:r>
            <a:r>
              <a:rPr lang="tr-TR" sz="2200" i="1" dirty="0" err="1"/>
              <a:t>Şehrengiz</a:t>
            </a:r>
            <a:r>
              <a:rPr lang="tr-TR" sz="2200" dirty="0"/>
              <a:t> denilmektedir.</a:t>
            </a:r>
          </a:p>
        </p:txBody>
      </p:sp>
    </p:spTree>
    <p:extLst>
      <p:ext uri="{BB962C8B-B14F-4D97-AF65-F5344CB8AC3E}">
        <p14:creationId xmlns:p14="http://schemas.microsoft.com/office/powerpoint/2010/main" val="56959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→ Aruzun kısa kalıplarıyla yazılan mesnevilerde her beyit “</a:t>
            </a:r>
            <a:r>
              <a:rPr lang="tr-TR" sz="2200" dirty="0" err="1"/>
              <a:t>aa</a:t>
            </a:r>
            <a:r>
              <a:rPr lang="tr-TR" sz="2200" dirty="0"/>
              <a:t>, </a:t>
            </a:r>
            <a:r>
              <a:rPr lang="tr-TR" sz="2200" dirty="0" err="1"/>
              <a:t>bb</a:t>
            </a:r>
            <a:r>
              <a:rPr lang="tr-TR" sz="2200" dirty="0"/>
              <a:t>, cc, </a:t>
            </a:r>
            <a:r>
              <a:rPr lang="tr-TR" sz="2200" dirty="0" err="1"/>
              <a:t>dd</a:t>
            </a:r>
            <a:r>
              <a:rPr lang="tr-TR" sz="2200" dirty="0"/>
              <a:t>…” gibi kendi içinde </a:t>
            </a:r>
            <a:r>
              <a:rPr lang="tr-TR" sz="2200" dirty="0" err="1"/>
              <a:t>kafiyelenir</a:t>
            </a:r>
            <a:r>
              <a:rPr lang="tr-TR" sz="2200" dirty="0"/>
              <a:t>.</a:t>
            </a:r>
          </a:p>
          <a:p>
            <a:endParaRPr lang="tr-TR" sz="2200" dirty="0"/>
          </a:p>
          <a:p>
            <a:r>
              <a:rPr lang="tr-TR" sz="2200" dirty="0"/>
              <a:t>→ Bir şairin yazdığı beş mesneviye Hamse denir. Beş mesnevi yazan şair hamse sahibi olarak adlandırılır.</a:t>
            </a:r>
          </a:p>
          <a:p>
            <a:endParaRPr lang="tr-TR" sz="2200" dirty="0"/>
          </a:p>
          <a:p>
            <a:r>
              <a:rPr lang="tr-TR" sz="2200" dirty="0"/>
              <a:t>→ Türk edebiyatında Ali </a:t>
            </a:r>
            <a:r>
              <a:rPr lang="tr-TR" sz="2200" dirty="0" err="1"/>
              <a:t>Şir</a:t>
            </a:r>
            <a:r>
              <a:rPr lang="tr-TR" sz="2200" dirty="0"/>
              <a:t> </a:t>
            </a:r>
            <a:r>
              <a:rPr lang="tr-TR" sz="2200" dirty="0" err="1"/>
              <a:t>Nevai</a:t>
            </a:r>
            <a:r>
              <a:rPr lang="tr-TR" sz="2200" dirty="0"/>
              <a:t>, Taşlıcalı Yahya Bey hamse sahibi şairlerdendir.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A2C38958-2F5C-934D-A851-D4F0239576CF}"/>
              </a:ext>
            </a:extLst>
          </p:cNvPr>
          <p:cNvSpPr/>
          <p:nvPr/>
        </p:nvSpPr>
        <p:spPr>
          <a:xfrm>
            <a:off x="323528" y="3075806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200" dirty="0">
                <a:solidFill>
                  <a:srgbClr val="333333"/>
                </a:solidFill>
                <a:latin typeface="Times New Roman" panose="02020603050405020304" pitchFamily="18" charset="0"/>
              </a:rPr>
              <a:t>→ </a:t>
            </a:r>
            <a:r>
              <a:rPr lang="tr-TR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Mesnevi Örnekleri</a:t>
            </a:r>
            <a:endParaRPr lang="tr-TR" sz="22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Ahmedi</a:t>
            </a: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– </a:t>
            </a: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İskendername</a:t>
            </a:r>
            <a:endParaRPr lang="tr-TR" sz="22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Aşık Paşa –  </a:t>
            </a: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Garipname</a:t>
            </a:r>
            <a:endParaRPr lang="tr-TR" sz="22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Süleyman Çelebi – </a:t>
            </a: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Mevlid</a:t>
            </a:r>
            <a:endParaRPr lang="tr-TR" sz="22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Şeyhi – </a:t>
            </a: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Harname</a:t>
            </a: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, Hüsrev ü Şirin</a:t>
            </a:r>
            <a:endParaRPr lang="tr-TR" sz="2200" dirty="0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603D600-48A9-D44B-BEF5-69F26D92CC94}"/>
              </a:ext>
            </a:extLst>
          </p:cNvPr>
          <p:cNvSpPr/>
          <p:nvPr/>
        </p:nvSpPr>
        <p:spPr>
          <a:xfrm>
            <a:off x="4283968" y="3414360"/>
            <a:ext cx="49593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Nabi – </a:t>
            </a: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Hayrabat</a:t>
            </a:r>
            <a:endParaRPr lang="tr-TR" sz="22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Fuzuli – Leyla ile Mecnun, </a:t>
            </a: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Beng</a:t>
            </a: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ü Bade</a:t>
            </a:r>
            <a:endParaRPr lang="tr-TR" sz="22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Şeyh Galip – </a:t>
            </a:r>
            <a:r>
              <a:rPr lang="tr-TR" sz="2200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Hüsn</a:t>
            </a:r>
            <a:r>
              <a:rPr lang="tr-TR" sz="22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ü Aşk</a:t>
            </a:r>
            <a:endParaRPr lang="tr-TR" sz="2200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85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MANZUM HİKAYE</a:t>
            </a:r>
            <a:endParaRPr lang="tr-TR" sz="2400" dirty="0"/>
          </a:p>
          <a:p>
            <a:r>
              <a:rPr lang="tr-TR" sz="2200" dirty="0"/>
              <a:t>Yaşanmış ya da yaşanması muhtemel olayların kişi, zaman ve mekan unsurlar çerçevesinde oluşmasına hikaye, bu hikayelerin nazım şeklinde yani şiir biçiminde yazılmasına ise “</a:t>
            </a:r>
            <a:r>
              <a:rPr lang="tr-TR" sz="2200" b="1" dirty="0">
                <a:hlinkClick r:id="rId3"/>
              </a:rPr>
              <a:t>Manzum Hikaye</a:t>
            </a:r>
            <a:r>
              <a:rPr lang="tr-TR" sz="2200" dirty="0"/>
              <a:t>” denir.</a:t>
            </a:r>
          </a:p>
          <a:p>
            <a:endParaRPr lang="tr-TR" sz="2200" dirty="0"/>
          </a:p>
          <a:p>
            <a:r>
              <a:rPr lang="tr-TR" sz="2200" dirty="0"/>
              <a:t>→ Hikayedeki bütün yapı unsurları (olay, kişi, mekan, zaman) manzum hikayelerde de bulunur.</a:t>
            </a:r>
          </a:p>
          <a:p>
            <a:endParaRPr lang="tr-TR" sz="2200" dirty="0"/>
          </a:p>
          <a:p>
            <a:r>
              <a:rPr lang="tr-TR" sz="2200" dirty="0"/>
              <a:t>→ Manzum hikayelerde genellikle ders çıkarılabilecek olaylar işlenir.</a:t>
            </a:r>
          </a:p>
          <a:p>
            <a:endParaRPr lang="tr-TR" sz="2200" dirty="0"/>
          </a:p>
          <a:p>
            <a:r>
              <a:rPr lang="tr-TR" sz="2200" dirty="0"/>
              <a:t>→ Nazım şekilde yazılan hikayeler daha dikkat çekici olduğundan öğüt verici olaylar bu tarzda anlatılmıştır.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13169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→ Konu olarak ahlaki, sosyal ve toplumsal konular işlenir.</a:t>
            </a:r>
          </a:p>
          <a:p>
            <a:endParaRPr lang="tr-TR" sz="2200" dirty="0"/>
          </a:p>
          <a:p>
            <a:r>
              <a:rPr lang="tr-TR" sz="2200" dirty="0"/>
              <a:t>→ Manzum hikayeler beyit, dörtlük ya da bent halinde yazılabilir.</a:t>
            </a:r>
          </a:p>
          <a:p>
            <a:endParaRPr lang="tr-TR" sz="2200" dirty="0"/>
          </a:p>
          <a:p>
            <a:r>
              <a:rPr lang="tr-TR" sz="2200" dirty="0"/>
              <a:t>→ Ölçü ve kafiyeye önem verilir.</a:t>
            </a:r>
          </a:p>
          <a:p>
            <a:endParaRPr lang="tr-TR" sz="2200" dirty="0"/>
          </a:p>
          <a:p>
            <a:r>
              <a:rPr lang="tr-TR" sz="2200" dirty="0"/>
              <a:t>→ Tevfik Fikret ve Mehmet Akif Ersoy en başarılı örneklerini vermiştir.</a:t>
            </a:r>
          </a:p>
        </p:txBody>
      </p:sp>
    </p:spTree>
    <p:extLst>
      <p:ext uri="{BB962C8B-B14F-4D97-AF65-F5344CB8AC3E}">
        <p14:creationId xmlns:p14="http://schemas.microsoft.com/office/powerpoint/2010/main" val="327554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11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9DD"/>
                </a:solidFill>
              </a:rPr>
              <a:t>ROMAN</a:t>
            </a:r>
          </a:p>
          <a:p>
            <a:r>
              <a:rPr lang="tr-TR" sz="2200" dirty="0"/>
              <a:t>Yaşanmış ya da yaşanabilecek olayların, insan ilişkilerinin ve  psikolojisinin uzun bir şekilde yer ve zaman bağlamında anlatıldığı düz yazı şeklindeki edebi türe roman denir.</a:t>
            </a:r>
          </a:p>
          <a:p>
            <a:endParaRPr lang="tr-TR" sz="2200" dirty="0"/>
          </a:p>
          <a:p>
            <a:r>
              <a:rPr lang="tr-TR" sz="2200" dirty="0"/>
              <a:t>→ Romanlarda yazarlar tarafından kurgulanmış gerçekler anlatılır.</a:t>
            </a:r>
          </a:p>
          <a:p>
            <a:endParaRPr lang="tr-TR" sz="2200" dirty="0"/>
          </a:p>
          <a:p>
            <a:r>
              <a:rPr lang="tr-TR" sz="2200" dirty="0"/>
              <a:t>→ İnsanı en iyi tanıtan ve onun psikolojisini yansıtan tür romandır.</a:t>
            </a:r>
          </a:p>
          <a:p>
            <a:endParaRPr lang="tr-TR" sz="2200" dirty="0"/>
          </a:p>
          <a:p>
            <a:r>
              <a:rPr lang="tr-TR" sz="2200" dirty="0"/>
              <a:t>→ Dünyada ilk roman örneği </a:t>
            </a:r>
            <a:r>
              <a:rPr lang="tr-TR" sz="2200" dirty="0" err="1"/>
              <a:t>Miguel</a:t>
            </a:r>
            <a:r>
              <a:rPr lang="tr-TR" sz="2200" dirty="0"/>
              <a:t> de Cervantes tarafından yazılan </a:t>
            </a:r>
            <a:r>
              <a:rPr lang="tr-TR" sz="2200" dirty="0">
                <a:solidFill>
                  <a:srgbClr val="00B050"/>
                </a:solidFill>
              </a:rPr>
              <a:t>Don </a:t>
            </a:r>
            <a:r>
              <a:rPr lang="tr-TR" sz="2200" dirty="0" err="1">
                <a:solidFill>
                  <a:srgbClr val="00B050"/>
                </a:solidFill>
              </a:rPr>
              <a:t>Kişot</a:t>
            </a:r>
            <a:r>
              <a:rPr lang="tr-TR" sz="2200" dirty="0" err="1"/>
              <a:t>’tur</a:t>
            </a:r>
            <a:r>
              <a:rPr lang="tr-TR" sz="2200" dirty="0"/>
              <a:t>.</a:t>
            </a:r>
          </a:p>
          <a:p>
            <a:endParaRPr lang="tr-TR" sz="2200" dirty="0"/>
          </a:p>
          <a:p>
            <a:r>
              <a:rPr lang="tr-TR" sz="2200" dirty="0"/>
              <a:t>→ Türk edebiyatında ilk roman örneği Şemsettin Sami’nin yazdığı </a:t>
            </a:r>
            <a:r>
              <a:rPr lang="tr-TR" sz="2200" dirty="0">
                <a:solidFill>
                  <a:srgbClr val="00B050"/>
                </a:solidFill>
              </a:rPr>
              <a:t>Taaşşuk-ı Talat-ı Fitnat</a:t>
            </a:r>
            <a:r>
              <a:rPr lang="tr-TR" sz="2200" dirty="0"/>
              <a:t> adlı eserdir.</a:t>
            </a:r>
          </a:p>
        </p:txBody>
      </p:sp>
    </p:spTree>
    <p:extLst>
      <p:ext uri="{BB962C8B-B14F-4D97-AF65-F5344CB8AC3E}">
        <p14:creationId xmlns:p14="http://schemas.microsoft.com/office/powerpoint/2010/main" val="412602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solidFill>
                  <a:srgbClr val="0079DD"/>
                </a:solidFill>
              </a:rPr>
              <a:t>→ </a:t>
            </a:r>
            <a:r>
              <a:rPr lang="tr-TR" sz="2200" b="1" i="1" dirty="0">
                <a:solidFill>
                  <a:srgbClr val="0079DD"/>
                </a:solidFill>
              </a:rPr>
              <a:t>Romanın Yapı Unsurları</a:t>
            </a:r>
            <a:endParaRPr lang="tr-TR" sz="2200" dirty="0">
              <a:solidFill>
                <a:srgbClr val="0079DD"/>
              </a:solidFill>
            </a:endParaRPr>
          </a:p>
          <a:p>
            <a:r>
              <a:rPr lang="tr-TR" sz="2200" b="1" dirty="0"/>
              <a:t>Olay:</a:t>
            </a:r>
            <a:r>
              <a:rPr lang="tr-TR" sz="2200" dirty="0"/>
              <a:t> Romanda olayların bir ana olay etrafında gelişip sıralanması ile oluşan yapı unsurudur.</a:t>
            </a:r>
          </a:p>
          <a:p>
            <a:endParaRPr lang="tr-TR" sz="2200" dirty="0"/>
          </a:p>
          <a:p>
            <a:r>
              <a:rPr lang="tr-TR" sz="2200" b="1" dirty="0"/>
              <a:t>Kişi: </a:t>
            </a:r>
            <a:r>
              <a:rPr lang="tr-TR" sz="2200" dirty="0"/>
              <a:t>Olayları gerçekleştiren kahramanlardır. Kişiler hem fiziksel hem de ruhsal özellikleriyle betimlenir.</a:t>
            </a:r>
            <a:br>
              <a:rPr lang="tr-TR" sz="2200" dirty="0"/>
            </a:br>
            <a:r>
              <a:rPr lang="tr-TR" sz="2200" dirty="0"/>
              <a:t>Karakter: Kendine özgü özellikleriyle ön plana çıkan kişidir.</a:t>
            </a:r>
            <a:br>
              <a:rPr lang="tr-TR" sz="2200" dirty="0"/>
            </a:br>
            <a:r>
              <a:rPr lang="tr-TR" sz="2200" dirty="0"/>
              <a:t>Tip: Belli bir özelliği aşırı derecede yansıtan, simgeleşen kişilerdir.</a:t>
            </a:r>
          </a:p>
          <a:p>
            <a:endParaRPr lang="tr-TR" sz="2200" dirty="0"/>
          </a:p>
          <a:p>
            <a:r>
              <a:rPr lang="tr-TR" sz="2200" b="1" dirty="0"/>
              <a:t>Mekan: </a:t>
            </a:r>
            <a:r>
              <a:rPr lang="tr-TR" sz="2200" dirty="0"/>
              <a:t>Olayların geçtiği yerdir ve bu yer romanda tasvir edilerek okuyucunun zihninde canlandırılır.</a:t>
            </a:r>
          </a:p>
          <a:p>
            <a:endParaRPr lang="tr-TR" sz="2200" dirty="0"/>
          </a:p>
          <a:p>
            <a:r>
              <a:rPr lang="tr-TR" sz="2200" b="1" dirty="0"/>
              <a:t>Zaman: </a:t>
            </a:r>
            <a:r>
              <a:rPr lang="tr-TR" sz="2200" dirty="0"/>
              <a:t>Olayların geçtiği zaman ya da olayın başlangıcı ile sonu arasındaki süredir.</a:t>
            </a:r>
          </a:p>
        </p:txBody>
      </p:sp>
    </p:spTree>
    <p:extLst>
      <p:ext uri="{BB962C8B-B14F-4D97-AF65-F5344CB8AC3E}">
        <p14:creationId xmlns:p14="http://schemas.microsoft.com/office/powerpoint/2010/main" val="151878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solidFill>
                  <a:srgbClr val="0079DD"/>
                </a:solidFill>
              </a:rPr>
              <a:t>→ </a:t>
            </a:r>
            <a:r>
              <a:rPr lang="tr-TR" sz="2200" b="1" i="1" dirty="0">
                <a:solidFill>
                  <a:srgbClr val="0079DD"/>
                </a:solidFill>
              </a:rPr>
              <a:t>Konularına göre roman türleri:</a:t>
            </a:r>
          </a:p>
          <a:p>
            <a:endParaRPr lang="tr-TR" sz="2200" dirty="0"/>
          </a:p>
          <a:p>
            <a:r>
              <a:rPr lang="tr-TR" sz="2200" dirty="0"/>
              <a:t>Macera Romanı:</a:t>
            </a:r>
          </a:p>
          <a:p>
            <a:r>
              <a:rPr lang="tr-TR" sz="2200" dirty="0"/>
              <a:t>Tarihi Romanlar: </a:t>
            </a:r>
          </a:p>
          <a:p>
            <a:r>
              <a:rPr lang="tr-TR" sz="2200" dirty="0"/>
              <a:t>Psikolojik Roman: </a:t>
            </a:r>
          </a:p>
          <a:p>
            <a:r>
              <a:rPr lang="tr-TR" sz="2200" dirty="0"/>
              <a:t>Sosyal Roman: </a:t>
            </a:r>
          </a:p>
          <a:p>
            <a:r>
              <a:rPr lang="tr-TR" sz="2200" dirty="0"/>
              <a:t>Bilim Kurgu Romanı:</a:t>
            </a:r>
          </a:p>
          <a:p>
            <a:r>
              <a:rPr lang="tr-TR" sz="2200" dirty="0"/>
              <a:t>Fantastik Roman: </a:t>
            </a:r>
          </a:p>
          <a:p>
            <a:r>
              <a:rPr lang="tr-TR" sz="2200" dirty="0"/>
              <a:t>Polisiye Roman: </a:t>
            </a:r>
          </a:p>
          <a:p>
            <a:r>
              <a:rPr lang="tr-TR" sz="2200" dirty="0"/>
              <a:t>Tezli Roman:</a:t>
            </a:r>
          </a:p>
          <a:p>
            <a:r>
              <a:rPr lang="tr-TR" sz="2200" dirty="0"/>
              <a:t>Egzotik Roman: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9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solidFill>
                  <a:srgbClr val="0079DD"/>
                </a:solidFill>
              </a:rPr>
              <a:t>→ </a:t>
            </a:r>
            <a:r>
              <a:rPr lang="tr-TR" sz="2200" b="1" i="1" dirty="0">
                <a:solidFill>
                  <a:srgbClr val="0079DD"/>
                </a:solidFill>
              </a:rPr>
              <a:t>Türk Edebiyatında Roman İlkleri</a:t>
            </a:r>
          </a:p>
          <a:p>
            <a:endParaRPr lang="tr-TR" sz="2200" dirty="0"/>
          </a:p>
          <a:p>
            <a:r>
              <a:rPr lang="tr-TR" sz="2200" dirty="0"/>
              <a:t>İlk edebi roman: </a:t>
            </a:r>
            <a:r>
              <a:rPr lang="tr-TR" sz="2200" dirty="0">
                <a:solidFill>
                  <a:srgbClr val="00B050"/>
                </a:solidFill>
              </a:rPr>
              <a:t>İntibah</a:t>
            </a:r>
            <a:r>
              <a:rPr lang="tr-TR" sz="2200" dirty="0"/>
              <a:t> – Namık Kemal</a:t>
            </a:r>
          </a:p>
          <a:p>
            <a:endParaRPr lang="tr-TR" sz="2200" dirty="0"/>
          </a:p>
          <a:p>
            <a:r>
              <a:rPr lang="tr-TR" sz="2200" dirty="0"/>
              <a:t>İlk tarihi roman: </a:t>
            </a:r>
            <a:r>
              <a:rPr lang="tr-TR" sz="2200" dirty="0">
                <a:solidFill>
                  <a:srgbClr val="00B050"/>
                </a:solidFill>
              </a:rPr>
              <a:t>Cezmi</a:t>
            </a:r>
            <a:r>
              <a:rPr lang="tr-TR" sz="2200" dirty="0"/>
              <a:t> – Namık Kemal</a:t>
            </a:r>
          </a:p>
          <a:p>
            <a:endParaRPr lang="tr-TR" sz="2200" dirty="0"/>
          </a:p>
          <a:p>
            <a:r>
              <a:rPr lang="tr-TR" sz="2200" dirty="0"/>
              <a:t>İlk realist roman: </a:t>
            </a:r>
            <a:r>
              <a:rPr lang="tr-TR" sz="2200" dirty="0">
                <a:solidFill>
                  <a:srgbClr val="00B050"/>
                </a:solidFill>
              </a:rPr>
              <a:t>Araba Sevdası </a:t>
            </a:r>
            <a:r>
              <a:rPr lang="tr-TR" sz="2200" dirty="0"/>
              <a:t>– </a:t>
            </a:r>
            <a:r>
              <a:rPr lang="tr-TR" sz="2200" dirty="0" err="1"/>
              <a:t>Recaizade</a:t>
            </a:r>
            <a:r>
              <a:rPr lang="tr-TR" sz="2200" dirty="0"/>
              <a:t> Mahmut Ekrem</a:t>
            </a:r>
          </a:p>
          <a:p>
            <a:endParaRPr lang="tr-TR" sz="2200" dirty="0"/>
          </a:p>
          <a:p>
            <a:r>
              <a:rPr lang="tr-TR" sz="2200" dirty="0"/>
              <a:t>Batılı anlamda ilk roman: </a:t>
            </a:r>
            <a:r>
              <a:rPr lang="tr-TR" sz="2200" dirty="0" err="1">
                <a:solidFill>
                  <a:srgbClr val="00B050"/>
                </a:solidFill>
              </a:rPr>
              <a:t>Mâi</a:t>
            </a:r>
            <a:r>
              <a:rPr lang="tr-TR" sz="2200" dirty="0">
                <a:solidFill>
                  <a:srgbClr val="00B050"/>
                </a:solidFill>
              </a:rPr>
              <a:t> ve Siyah </a:t>
            </a:r>
            <a:r>
              <a:rPr lang="tr-TR" sz="2200" dirty="0"/>
              <a:t>– Halit Ziya Uşaklıgil</a:t>
            </a:r>
          </a:p>
          <a:p>
            <a:endParaRPr lang="tr-TR" sz="2200" dirty="0"/>
          </a:p>
          <a:p>
            <a:r>
              <a:rPr lang="tr-TR" sz="2200" dirty="0"/>
              <a:t>İlk psikolojik roman: </a:t>
            </a:r>
            <a:r>
              <a:rPr lang="tr-TR" sz="2200" dirty="0">
                <a:solidFill>
                  <a:srgbClr val="00B050"/>
                </a:solidFill>
              </a:rPr>
              <a:t>Eylül</a:t>
            </a:r>
            <a:r>
              <a:rPr lang="tr-TR" sz="2200" dirty="0"/>
              <a:t> – Mehmet Rauf</a:t>
            </a:r>
          </a:p>
          <a:p>
            <a:endParaRPr lang="tr-TR" sz="2200" dirty="0"/>
          </a:p>
          <a:p>
            <a:r>
              <a:rPr lang="tr-TR" sz="2200" dirty="0"/>
              <a:t>İlk köy romanı: </a:t>
            </a:r>
            <a:r>
              <a:rPr lang="tr-TR" sz="2200" dirty="0" err="1">
                <a:solidFill>
                  <a:srgbClr val="00B050"/>
                </a:solidFill>
              </a:rPr>
              <a:t>Karabibik</a:t>
            </a:r>
            <a:r>
              <a:rPr lang="tr-TR" sz="2200" dirty="0"/>
              <a:t> – </a:t>
            </a:r>
            <a:r>
              <a:rPr lang="tr-TR" sz="2200" dirty="0" err="1"/>
              <a:t>Nabizade</a:t>
            </a:r>
            <a:r>
              <a:rPr lang="tr-TR" sz="2200" dirty="0"/>
              <a:t> Nazım</a:t>
            </a:r>
          </a:p>
        </p:txBody>
      </p:sp>
    </p:spTree>
    <p:extLst>
      <p:ext uri="{BB962C8B-B14F-4D97-AF65-F5344CB8AC3E}">
        <p14:creationId xmlns:p14="http://schemas.microsoft.com/office/powerpoint/2010/main" val="335981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9DD"/>
                </a:solidFill>
              </a:rPr>
              <a:t>HİKAYE</a:t>
            </a:r>
            <a:endParaRPr lang="tr-TR" sz="2400" dirty="0">
              <a:solidFill>
                <a:srgbClr val="0079DD"/>
              </a:solidFill>
            </a:endParaRPr>
          </a:p>
          <a:p>
            <a:r>
              <a:rPr lang="tr-TR" sz="2200" dirty="0"/>
              <a:t>Yaşanması muhtemel olayların bir yazar tarafından okuyucuda heyecan, zevk uyandıracak şekilde kısaca anlatıldığı edebi metinlere </a:t>
            </a:r>
            <a:r>
              <a:rPr lang="tr-TR" sz="2200" b="1" dirty="0">
                <a:hlinkClick r:id="rId3"/>
              </a:rPr>
              <a:t>hikaye</a:t>
            </a:r>
            <a:r>
              <a:rPr lang="tr-TR" sz="2200" dirty="0"/>
              <a:t> denir.</a:t>
            </a:r>
          </a:p>
          <a:p>
            <a:endParaRPr lang="tr-TR" sz="2200" dirty="0"/>
          </a:p>
          <a:p>
            <a:r>
              <a:rPr lang="tr-TR" sz="2200" dirty="0"/>
              <a:t>→ Hikaye, sade bir olay örgüsüne dayanır, genellikle tek mekanda az sayıda kişiye yer verir ve özlü bir anlatım barındırır.</a:t>
            </a:r>
          </a:p>
          <a:p>
            <a:endParaRPr lang="tr-TR" sz="2200" dirty="0"/>
          </a:p>
          <a:p>
            <a:r>
              <a:rPr lang="tr-TR" sz="2200" dirty="0"/>
              <a:t>→ Dünya edebiyatında bilinen ilk hikâye örneği İtalyan yazar </a:t>
            </a:r>
            <a:r>
              <a:rPr lang="tr-TR" sz="2200" dirty="0" err="1"/>
              <a:t>Boccaccio’nun</a:t>
            </a:r>
            <a:r>
              <a:rPr lang="tr-TR" sz="2200" dirty="0"/>
              <a:t> (</a:t>
            </a:r>
            <a:r>
              <a:rPr lang="tr-TR" sz="2200" dirty="0" err="1"/>
              <a:t>Bokaçyo</a:t>
            </a:r>
            <a:r>
              <a:rPr lang="tr-TR" sz="2200" dirty="0"/>
              <a:t>) </a:t>
            </a:r>
            <a:r>
              <a:rPr lang="tr-TR" sz="2200" dirty="0" err="1">
                <a:solidFill>
                  <a:srgbClr val="00B050"/>
                </a:solidFill>
              </a:rPr>
              <a:t>Decameron</a:t>
            </a:r>
            <a:r>
              <a:rPr lang="tr-TR" sz="2200" dirty="0"/>
              <a:t> (</a:t>
            </a:r>
            <a:r>
              <a:rPr lang="tr-TR" sz="2200" dirty="0" err="1"/>
              <a:t>Dekameron</a:t>
            </a:r>
            <a:r>
              <a:rPr lang="tr-TR" sz="2200" dirty="0"/>
              <a:t>) adlı eseridir.</a:t>
            </a:r>
          </a:p>
          <a:p>
            <a:endParaRPr lang="tr-TR" sz="2200" dirty="0"/>
          </a:p>
          <a:p>
            <a:r>
              <a:rPr lang="tr-TR" sz="2200" dirty="0"/>
              <a:t>→ Ahmet Mithat Efendi’nin </a:t>
            </a:r>
            <a:r>
              <a:rPr lang="tr-TR" sz="2200" dirty="0" err="1">
                <a:solidFill>
                  <a:srgbClr val="00B050"/>
                </a:solidFill>
              </a:rPr>
              <a:t>Letâif-i</a:t>
            </a:r>
            <a:r>
              <a:rPr lang="tr-TR" sz="2200" dirty="0">
                <a:solidFill>
                  <a:srgbClr val="00B050"/>
                </a:solidFill>
              </a:rPr>
              <a:t> </a:t>
            </a:r>
            <a:r>
              <a:rPr lang="tr-TR" sz="2200" dirty="0" err="1">
                <a:solidFill>
                  <a:srgbClr val="00B050"/>
                </a:solidFill>
              </a:rPr>
              <a:t>Rivâyât</a:t>
            </a:r>
            <a:r>
              <a:rPr lang="tr-TR" sz="2200" dirty="0" err="1"/>
              <a:t>’i</a:t>
            </a:r>
            <a:r>
              <a:rPr lang="tr-TR" sz="2200" dirty="0"/>
              <a:t> edebiyatımızdaki ilk hikayedir.</a:t>
            </a:r>
          </a:p>
          <a:p>
            <a:endParaRPr lang="tr-TR" sz="2200" dirty="0"/>
          </a:p>
          <a:p>
            <a:r>
              <a:rPr lang="tr-TR" sz="2200" dirty="0"/>
              <a:t>→ </a:t>
            </a:r>
            <a:r>
              <a:rPr lang="tr-TR" sz="2200" dirty="0" err="1"/>
              <a:t>Samipaşazade</a:t>
            </a:r>
            <a:r>
              <a:rPr lang="tr-TR" sz="2200" dirty="0"/>
              <a:t> Sezai “</a:t>
            </a:r>
            <a:r>
              <a:rPr lang="tr-TR" sz="2200" dirty="0">
                <a:solidFill>
                  <a:srgbClr val="00B050"/>
                </a:solidFill>
              </a:rPr>
              <a:t>Küçük Şeyler</a:t>
            </a:r>
            <a:r>
              <a:rPr lang="tr-TR" sz="2200" dirty="0"/>
              <a:t>” adlı eseriyle edebiyatımızdaki Batılı anlamda modern hikâye örneğini vermiştir.</a:t>
            </a:r>
          </a:p>
        </p:txBody>
      </p:sp>
    </p:spTree>
    <p:extLst>
      <p:ext uri="{BB962C8B-B14F-4D97-AF65-F5344CB8AC3E}">
        <p14:creationId xmlns:p14="http://schemas.microsoft.com/office/powerpoint/2010/main" val="1361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→ Hikayelerin “Serim, düğüm ve çözüm” şeklinde üç bölümü vardır.</a:t>
            </a:r>
          </a:p>
          <a:p>
            <a:endParaRPr lang="tr-TR" sz="2200" dirty="0"/>
          </a:p>
          <a:p>
            <a:r>
              <a:rPr lang="tr-TR" sz="2200" dirty="0"/>
              <a:t>→ Hikayenin dört yapı unsuru olay, kişi, mekan ve zamandır.</a:t>
            </a:r>
          </a:p>
          <a:p>
            <a:endParaRPr lang="tr-TR" sz="2200" dirty="0"/>
          </a:p>
          <a:p>
            <a:r>
              <a:rPr lang="tr-TR" sz="2200" dirty="0"/>
              <a:t>→ Hikayeler «Olay ve Durum» olmak üzere ikiye ayrılır.</a:t>
            </a:r>
          </a:p>
          <a:p>
            <a:endParaRPr lang="tr-TR" sz="2200" dirty="0"/>
          </a:p>
          <a:p>
            <a:r>
              <a:rPr lang="tr-TR" sz="2200" b="1" dirty="0">
                <a:solidFill>
                  <a:srgbClr val="0079DD"/>
                </a:solidFill>
              </a:rPr>
              <a:t>Olay Hikayesi:</a:t>
            </a:r>
            <a:endParaRPr lang="tr-TR" sz="2200" dirty="0">
              <a:solidFill>
                <a:srgbClr val="0079DD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Hikayenin merkezinde bir olay vardır ve bu olaylar serim, düğüm, çözüm şeklinde sunulur.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Olay olduğundan hikayede bir hareketlilik vardır.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Heyecan ve merak duygusu en üst seviyededir.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Dünyadaki en önemli temsilcisi </a:t>
            </a:r>
            <a:r>
              <a:rPr lang="tr-TR" sz="2200" dirty="0" err="1"/>
              <a:t>Guy</a:t>
            </a:r>
            <a:r>
              <a:rPr lang="tr-TR" sz="2200" dirty="0"/>
              <a:t> de </a:t>
            </a:r>
            <a:r>
              <a:rPr lang="tr-TR" sz="2200" dirty="0" err="1"/>
              <a:t>Maupassant</a:t>
            </a:r>
            <a:r>
              <a:rPr lang="tr-TR" sz="2200" dirty="0"/>
              <a:t> olduğundan bu hikayeler </a:t>
            </a:r>
            <a:r>
              <a:rPr lang="tr-TR" sz="2200" dirty="0" err="1"/>
              <a:t>Maupassant</a:t>
            </a:r>
            <a:r>
              <a:rPr lang="tr-TR" sz="2200" dirty="0"/>
              <a:t> tarzı hikayeler de denir.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Edebiyatımızda en önemli temsilcisi Ömer Seyfettin’dir.</a:t>
            </a:r>
          </a:p>
        </p:txBody>
      </p:sp>
    </p:spTree>
    <p:extLst>
      <p:ext uri="{BB962C8B-B14F-4D97-AF65-F5344CB8AC3E}">
        <p14:creationId xmlns:p14="http://schemas.microsoft.com/office/powerpoint/2010/main" val="148055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53211"/>
            <a:ext cx="91085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rgbClr val="0079DD"/>
                </a:solidFill>
              </a:rPr>
              <a:t>Durum Hikayesi:</a:t>
            </a:r>
            <a:endParaRPr lang="tr-TR" sz="2200" dirty="0">
              <a:solidFill>
                <a:srgbClr val="0079DD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Olaydan çok hayattan alınan bir kesitin, durumun aktarıldığı hikayelerdir.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Hikayede bir başlangıç ve son olmadığından serim, düğüm, çözüm bölümleri yoktur.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Hikayenin sonu okuyucunun hayal gücüne bırakılır.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Dünyadaki en önemli temsilcisi </a:t>
            </a:r>
            <a:r>
              <a:rPr lang="tr-TR" sz="2200" dirty="0" err="1"/>
              <a:t>Anton</a:t>
            </a:r>
            <a:r>
              <a:rPr lang="tr-TR" sz="2200" dirty="0"/>
              <a:t> Çehov olduğundan aynı zamanda bu hikayeye Çehov tarzı hikaye de denir.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Edebiyatımızda bu türde başarılı eserler veren sanatçılarımız Sait Faik Abasıyanık ve Memduh Şevket Esendal’dır.</a:t>
            </a:r>
          </a:p>
        </p:txBody>
      </p:sp>
    </p:spTree>
    <p:extLst>
      <p:ext uri="{BB962C8B-B14F-4D97-AF65-F5344CB8AC3E}">
        <p14:creationId xmlns:p14="http://schemas.microsoft.com/office/powerpoint/2010/main" val="108824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1765</Words>
  <Application>Microsoft Macintosh PowerPoint</Application>
  <PresentationFormat>Ekran Gösterisi (16:9)</PresentationFormat>
  <Paragraphs>271</Paragraphs>
  <Slides>27</Slides>
  <Notes>27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2" baseType="lpstr">
      <vt:lpstr>Arial</vt:lpstr>
      <vt:lpstr>Calibri</vt:lpstr>
      <vt:lpstr>Segoe Print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User</cp:lastModifiedBy>
  <cp:revision>124</cp:revision>
  <dcterms:created xsi:type="dcterms:W3CDTF">2013-01-27T12:21:31Z</dcterms:created>
  <dcterms:modified xsi:type="dcterms:W3CDTF">2022-02-10T15:49:17Z</dcterms:modified>
</cp:coreProperties>
</file>